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96" r:id="rId1"/>
  </p:sldMasterIdLst>
  <p:sldIdLst>
    <p:sldId id="256" r:id="rId2"/>
    <p:sldId id="288" r:id="rId3"/>
    <p:sldId id="290" r:id="rId4"/>
    <p:sldId id="289" r:id="rId5"/>
    <p:sldId id="291" r:id="rId6"/>
    <p:sldId id="292" r:id="rId7"/>
    <p:sldId id="294" r:id="rId8"/>
    <p:sldId id="293" r:id="rId9"/>
    <p:sldId id="336" r:id="rId10"/>
    <p:sldId id="295" r:id="rId11"/>
    <p:sldId id="307" r:id="rId12"/>
    <p:sldId id="296" r:id="rId13"/>
    <p:sldId id="305" r:id="rId14"/>
    <p:sldId id="308" r:id="rId15"/>
    <p:sldId id="297" r:id="rId16"/>
    <p:sldId id="298" r:id="rId17"/>
    <p:sldId id="306" r:id="rId18"/>
    <p:sldId id="302" r:id="rId19"/>
    <p:sldId id="299" r:id="rId20"/>
    <p:sldId id="309" r:id="rId21"/>
    <p:sldId id="300" r:id="rId22"/>
    <p:sldId id="310" r:id="rId23"/>
    <p:sldId id="301" r:id="rId24"/>
    <p:sldId id="304" r:id="rId25"/>
    <p:sldId id="303" r:id="rId26"/>
    <p:sldId id="320" r:id="rId27"/>
    <p:sldId id="321" r:id="rId28"/>
    <p:sldId id="322" r:id="rId29"/>
    <p:sldId id="311" r:id="rId30"/>
    <p:sldId id="312" r:id="rId31"/>
    <p:sldId id="338" r:id="rId32"/>
    <p:sldId id="339" r:id="rId33"/>
    <p:sldId id="313" r:id="rId34"/>
    <p:sldId id="314" r:id="rId35"/>
    <p:sldId id="315" r:id="rId36"/>
    <p:sldId id="316" r:id="rId37"/>
    <p:sldId id="317" r:id="rId38"/>
    <p:sldId id="335" r:id="rId39"/>
    <p:sldId id="337" r:id="rId40"/>
    <p:sldId id="328" r:id="rId41"/>
    <p:sldId id="319" r:id="rId42"/>
    <p:sldId id="323" r:id="rId43"/>
    <p:sldId id="324" r:id="rId44"/>
    <p:sldId id="287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2" autoAdjust="0"/>
    <p:restoredTop sz="94660"/>
  </p:normalViewPr>
  <p:slideViewPr>
    <p:cSldViewPr>
      <p:cViewPr varScale="1">
        <p:scale>
          <a:sx n="81" d="100"/>
          <a:sy n="81" d="100"/>
        </p:scale>
        <p:origin x="1536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8.png>
</file>

<file path=ppt/media/image2.png>
</file>

<file path=ppt/media/image21.pn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en.wikipedia.org/wiki/Sino-Japanese_vocabulary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onorific_speech_in_Japanese#Honorific_prefixes" TargetMode="External"/><Relationship Id="rId2" Type="http://schemas.openxmlformats.org/officeDocument/2006/relationships/hyperlink" Target="http://web.ydu.edu.tw/~uchiyama/conv/ogo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tionary.org/wiki/%E5%BE%A1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ejje.weblio.jp/content/pla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uW1YcozsWh4" TargetMode="External"/><Relationship Id="rId2" Type="http://schemas.openxmlformats.org/officeDocument/2006/relationships/hyperlink" Target="https://www.youtube.com/watch?v=4BEnw7J6hiw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968" y="2209800"/>
            <a:ext cx="7772400" cy="1780108"/>
          </a:xfrm>
        </p:spPr>
        <p:txBody>
          <a:bodyPr>
            <a:normAutofit fontScale="90000"/>
          </a:bodyPr>
          <a:lstStyle/>
          <a:p>
            <a:r>
              <a:rPr lang="ja-JP" altLang="en-US" dirty="0"/>
              <a:t>第</a:t>
            </a:r>
            <a:r>
              <a:rPr lang="en-US" altLang="ja-JP" dirty="0"/>
              <a:t>6</a:t>
            </a:r>
            <a:r>
              <a:rPr lang="ja-JP" altLang="en-US" dirty="0"/>
              <a:t>課 ロバートさんの一日</a:t>
            </a:r>
            <a:br>
              <a:rPr lang="en-US" altLang="ja-JP" dirty="0"/>
            </a:br>
            <a:r>
              <a:rPr lang="en-US" dirty="0"/>
              <a:t>Lesson 6 A Day in Robert's Life</a:t>
            </a:r>
            <a:br>
              <a:rPr lang="en-US" dirty="0"/>
            </a:br>
            <a:r>
              <a:rPr lang="en-US" dirty="0"/>
              <a:t>Grammar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3" y="3937000"/>
            <a:ext cx="6400800" cy="1473200"/>
          </a:xfrm>
        </p:spPr>
        <p:txBody>
          <a:bodyPr/>
          <a:lstStyle/>
          <a:p>
            <a:r>
              <a:rPr lang="en-US" dirty="0"/>
              <a:t>Dr. Jiajun Bracewell</a:t>
            </a:r>
          </a:p>
        </p:txBody>
      </p:sp>
      <p:pic>
        <p:nvPicPr>
          <p:cNvPr id="4" name="Picture 3" descr="C:\Users\Jiajun\Desktop\Captu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5943600"/>
            <a:ext cx="5341937" cy="79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:\Users\Jiajun\AppData\Local\Microsoft\Windows\INetCache\IE\9G42YQSY\cherry_blossom_tattoo_by_graphicavita-d33b6zj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-152400"/>
            <a:ext cx="2743206" cy="2398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131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1" y="1828801"/>
            <a:ext cx="8001000" cy="3428999"/>
          </a:xfrm>
        </p:spPr>
        <p:txBody>
          <a:bodyPr>
            <a:normAutofit/>
          </a:bodyPr>
          <a:lstStyle/>
          <a:p>
            <a:r>
              <a:rPr lang="en-US" sz="3200" dirty="0"/>
              <a:t>to make a </a:t>
            </a:r>
            <a:r>
              <a:rPr lang="en-US" sz="3200" dirty="0">
                <a:solidFill>
                  <a:srgbClr val="FF0000"/>
                </a:solidFill>
              </a:rPr>
              <a:t>polite request</a:t>
            </a:r>
            <a:r>
              <a:rPr lang="en-US" sz="3200" dirty="0"/>
              <a:t> to another person, “please do . . . for me</a:t>
            </a:r>
            <a:r>
              <a:rPr lang="ja-JP" altLang="en-US" sz="3200" dirty="0"/>
              <a:t>”</a:t>
            </a:r>
            <a:endParaRPr lang="en-US" sz="3200" dirty="0"/>
          </a:p>
          <a:p>
            <a:pPr lvl="1"/>
            <a:r>
              <a:rPr lang="ja-JP" altLang="en-US" sz="2400" dirty="0"/>
              <a:t>教科書</a:t>
            </a:r>
            <a:r>
              <a:rPr lang="en-US" altLang="ja-JP" sz="2400" dirty="0"/>
              <a:t>(</a:t>
            </a:r>
            <a:r>
              <a:rPr lang="ja-JP" altLang="en-US" sz="2400" dirty="0"/>
              <a:t>きょうかしょ</a:t>
            </a:r>
            <a:r>
              <a:rPr lang="en-US" altLang="ja-JP" sz="2400" dirty="0"/>
              <a:t>)</a:t>
            </a:r>
            <a:r>
              <a:rPr lang="ja-JP" altLang="en-US" sz="2400" dirty="0"/>
              <a:t>を読（よ）んでください。</a:t>
            </a:r>
            <a:r>
              <a:rPr lang="en-US" sz="2400" dirty="0"/>
              <a:t>Please read the textbook.</a:t>
            </a:r>
          </a:p>
          <a:p>
            <a:pPr lvl="1"/>
            <a:r>
              <a:rPr lang="ja-JP" altLang="en-US" sz="2400" dirty="0"/>
              <a:t>すみません。ちょっと教（おし）えてください。</a:t>
            </a:r>
            <a:r>
              <a:rPr lang="en-US" sz="2400" dirty="0"/>
              <a:t>Excuse me. Please teach me a little. (= Tell me, I need your advice.)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/>
              <a:t>2 </a:t>
            </a:r>
            <a:r>
              <a:rPr lang="ja-JP" altLang="en-US" b="1" dirty="0"/>
              <a:t>～てください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36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1" y="1828800"/>
            <a:ext cx="8001000" cy="4297363"/>
          </a:xfrm>
        </p:spPr>
        <p:txBody>
          <a:bodyPr>
            <a:normAutofit/>
          </a:bodyPr>
          <a:lstStyle/>
          <a:p>
            <a:r>
              <a:rPr lang="en-US" sz="2800" dirty="0"/>
              <a:t>If you are talking to a very close friend or a member of your family, a </a:t>
            </a:r>
            <a:r>
              <a:rPr lang="en-US" sz="2800" dirty="0" err="1">
                <a:solidFill>
                  <a:srgbClr val="FF0000"/>
                </a:solidFill>
              </a:rPr>
              <a:t>te</a:t>
            </a:r>
            <a:r>
              <a:rPr lang="en-US" sz="2800" dirty="0">
                <a:solidFill>
                  <a:srgbClr val="FF0000"/>
                </a:solidFill>
              </a:rPr>
              <a:t>-form, by itself</a:t>
            </a:r>
            <a:r>
              <a:rPr lang="en-US" sz="2800" dirty="0"/>
              <a:t>, can be used as a </a:t>
            </a:r>
            <a:r>
              <a:rPr lang="en-US" sz="2800" dirty="0">
                <a:solidFill>
                  <a:srgbClr val="FF0000"/>
                </a:solidFill>
              </a:rPr>
              <a:t>request</a:t>
            </a:r>
            <a:r>
              <a:rPr lang="en-US" sz="2800" dirty="0"/>
              <a:t>.</a:t>
            </a:r>
          </a:p>
          <a:p>
            <a:pPr lvl="1"/>
            <a:r>
              <a:rPr lang="ja-JP" altLang="en-US" dirty="0"/>
              <a:t>窓（まど）を開（あ）け</a:t>
            </a:r>
            <a:r>
              <a:rPr lang="ja-JP" altLang="en-US" dirty="0">
                <a:solidFill>
                  <a:srgbClr val="FF0000"/>
                </a:solidFill>
              </a:rPr>
              <a:t>て</a:t>
            </a:r>
            <a:r>
              <a:rPr lang="ja-JP" altLang="en-US" dirty="0"/>
              <a:t>。</a:t>
            </a:r>
            <a:r>
              <a:rPr lang="en-US" dirty="0"/>
              <a:t>Open the window, will you?</a:t>
            </a:r>
            <a:r>
              <a:rPr lang="en-US" dirty="0">
                <a:solidFill>
                  <a:srgbClr val="FF0000"/>
                </a:solidFill>
              </a:rPr>
              <a:t>  (request)</a:t>
            </a:r>
            <a:endParaRPr lang="en-US" dirty="0"/>
          </a:p>
          <a:p>
            <a:pPr lvl="1"/>
            <a:r>
              <a:rPr lang="ja-JP" altLang="en-US" dirty="0"/>
              <a:t>窓（まど）を開（あ）け</a:t>
            </a:r>
            <a:r>
              <a:rPr lang="ja-JP" altLang="en-US" dirty="0">
                <a:solidFill>
                  <a:srgbClr val="FF0000"/>
                </a:solidFill>
              </a:rPr>
              <a:t>て</a:t>
            </a:r>
            <a:r>
              <a:rPr lang="ja-JP" altLang="en-US" sz="2400" dirty="0"/>
              <a:t>ください</a:t>
            </a:r>
            <a:r>
              <a:rPr lang="ja-JP" altLang="en-US" dirty="0"/>
              <a:t>。</a:t>
            </a:r>
            <a:r>
              <a:rPr lang="en-US" altLang="ja-JP" dirty="0"/>
              <a:t>Please o</a:t>
            </a:r>
            <a:r>
              <a:rPr lang="en-US" dirty="0"/>
              <a:t>pen the window. (</a:t>
            </a:r>
            <a:r>
              <a:rPr lang="en-US" sz="2400" dirty="0">
                <a:solidFill>
                  <a:srgbClr val="FF0000"/>
                </a:solidFill>
              </a:rPr>
              <a:t>polite request</a:t>
            </a:r>
            <a:r>
              <a:rPr lang="en-US" sz="2400" dirty="0"/>
              <a:t>)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/>
              <a:t>2 </a:t>
            </a:r>
            <a:r>
              <a:rPr lang="ja-JP" altLang="en-US" b="1" dirty="0"/>
              <a:t>～てください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105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1" y="1524001"/>
            <a:ext cx="8153400" cy="4267200"/>
          </a:xfrm>
        </p:spPr>
        <p:txBody>
          <a:bodyPr>
            <a:normAutofit/>
          </a:bodyPr>
          <a:lstStyle/>
          <a:p>
            <a:r>
              <a:rPr lang="ja-JP" altLang="en-US" dirty="0"/>
              <a:t>教科書</a:t>
            </a:r>
            <a:r>
              <a:rPr lang="en-US" altLang="ja-JP" dirty="0"/>
              <a:t>(</a:t>
            </a:r>
            <a:r>
              <a:rPr lang="ja-JP" altLang="en-US" dirty="0"/>
              <a:t>きょうかしょ</a:t>
            </a:r>
            <a:r>
              <a:rPr lang="en-US" altLang="ja-JP" dirty="0"/>
              <a:t>)</a:t>
            </a:r>
            <a:r>
              <a:rPr lang="ja-JP" altLang="en-US" dirty="0"/>
              <a:t>を見（み）</a:t>
            </a:r>
            <a:r>
              <a:rPr lang="ja-JP" altLang="en-US" dirty="0">
                <a:solidFill>
                  <a:srgbClr val="FF0000"/>
                </a:solidFill>
              </a:rPr>
              <a:t>てもいいです</a:t>
            </a:r>
            <a:r>
              <a:rPr lang="ja-JP" altLang="en-US" dirty="0"/>
              <a:t>か。 </a:t>
            </a:r>
            <a:r>
              <a:rPr lang="en-US" dirty="0"/>
              <a:t>May I see the textbook?</a:t>
            </a:r>
          </a:p>
          <a:p>
            <a:r>
              <a:rPr lang="en-US" dirty="0"/>
              <a:t>——</a:t>
            </a:r>
            <a:r>
              <a:rPr lang="ja-JP" altLang="en-US" dirty="0"/>
              <a:t>はい、見（み）</a:t>
            </a:r>
            <a:r>
              <a:rPr lang="ja-JP" altLang="en-US" dirty="0">
                <a:solidFill>
                  <a:srgbClr val="FF0000"/>
                </a:solidFill>
              </a:rPr>
              <a:t>てもいいです</a:t>
            </a:r>
            <a:r>
              <a:rPr lang="ja-JP" altLang="en-US" dirty="0"/>
              <a:t>よ。 </a:t>
            </a:r>
            <a:r>
              <a:rPr lang="en-US" altLang="ja-JP" dirty="0"/>
              <a:t>—</a:t>
            </a:r>
            <a:r>
              <a:rPr lang="en-US" dirty="0"/>
              <a:t>Yes, you may.</a:t>
            </a:r>
          </a:p>
          <a:p>
            <a:r>
              <a:rPr lang="en-US" dirty="0"/>
              <a:t>　　</a:t>
            </a:r>
            <a:r>
              <a:rPr lang="ja-JP" altLang="en-US" dirty="0">
                <a:solidFill>
                  <a:srgbClr val="FF0000"/>
                </a:solidFill>
              </a:rPr>
              <a:t>いいです</a:t>
            </a:r>
            <a:r>
              <a:rPr lang="ja-JP" altLang="en-US" dirty="0"/>
              <a:t>よ。 </a:t>
            </a:r>
            <a:r>
              <a:rPr lang="en-US" dirty="0"/>
              <a:t>You may.</a:t>
            </a:r>
          </a:p>
          <a:p>
            <a:r>
              <a:rPr lang="en-US" dirty="0"/>
              <a:t>　　</a:t>
            </a:r>
            <a:r>
              <a:rPr lang="ja-JP" altLang="en-US" dirty="0"/>
              <a:t>どうぞ。 </a:t>
            </a:r>
            <a:r>
              <a:rPr lang="en-US" dirty="0"/>
              <a:t>Please.</a:t>
            </a:r>
          </a:p>
          <a:p>
            <a:endParaRPr lang="en-US" dirty="0"/>
          </a:p>
          <a:p>
            <a:r>
              <a:rPr lang="en-US" dirty="0"/>
              <a:t>～</a:t>
            </a:r>
            <a:r>
              <a:rPr lang="ja-JP" altLang="en-US" dirty="0"/>
              <a:t>てもいいです　</a:t>
            </a:r>
            <a:r>
              <a:rPr lang="en-US" dirty="0"/>
              <a:t>you may do . . . , an activity is </a:t>
            </a:r>
            <a:r>
              <a:rPr lang="en-US" dirty="0">
                <a:solidFill>
                  <a:srgbClr val="FF0000"/>
                </a:solidFill>
              </a:rPr>
              <a:t>permitted</a:t>
            </a:r>
            <a:r>
              <a:rPr lang="en-US" dirty="0"/>
              <a:t>. </a:t>
            </a:r>
          </a:p>
          <a:p>
            <a:r>
              <a:rPr lang="en-US" dirty="0"/>
              <a:t>～</a:t>
            </a:r>
            <a:r>
              <a:rPr lang="ja-JP" altLang="en-US" dirty="0"/>
              <a:t>てもいいです</a:t>
            </a:r>
            <a:r>
              <a:rPr lang="ja-JP" altLang="en-US" dirty="0">
                <a:solidFill>
                  <a:srgbClr val="FF0000"/>
                </a:solidFill>
              </a:rPr>
              <a:t>か</a:t>
            </a:r>
            <a:r>
              <a:rPr lang="ja-JP" altLang="en-US" dirty="0"/>
              <a:t>　</a:t>
            </a:r>
            <a:r>
              <a:rPr lang="en-US" dirty="0"/>
              <a:t>To </a:t>
            </a:r>
            <a:r>
              <a:rPr lang="en-US" dirty="0">
                <a:solidFill>
                  <a:srgbClr val="FF0000"/>
                </a:solidFill>
              </a:rPr>
              <a:t>ask for permission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b="1" dirty="0"/>
              <a:t>3  </a:t>
            </a:r>
            <a:r>
              <a:rPr lang="ja-JP" altLang="en-US" b="1" dirty="0"/>
              <a:t>～てもいいです</a:t>
            </a:r>
            <a:br>
              <a:rPr lang="ja-JP" alt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086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1" y="1524000"/>
            <a:ext cx="7747000" cy="4602163"/>
          </a:xfrm>
        </p:spPr>
        <p:txBody>
          <a:bodyPr>
            <a:normAutofit/>
          </a:bodyPr>
          <a:lstStyle/>
          <a:p>
            <a:r>
              <a:rPr lang="ja-JP" altLang="en-US" dirty="0"/>
              <a:t>教科書</a:t>
            </a:r>
            <a:r>
              <a:rPr lang="en-US" altLang="ja-JP" dirty="0"/>
              <a:t>(</a:t>
            </a:r>
            <a:r>
              <a:rPr lang="ja-JP" altLang="en-US" dirty="0"/>
              <a:t>きょうかしょ</a:t>
            </a:r>
            <a:r>
              <a:rPr lang="en-US" altLang="ja-JP" dirty="0"/>
              <a:t>)</a:t>
            </a:r>
            <a:r>
              <a:rPr lang="ja-JP" altLang="en-US" dirty="0"/>
              <a:t>を見（み）</a:t>
            </a:r>
            <a:r>
              <a:rPr lang="ja-JP" altLang="en-US" dirty="0">
                <a:solidFill>
                  <a:srgbClr val="FF0000"/>
                </a:solidFill>
              </a:rPr>
              <a:t>てもいいです</a:t>
            </a:r>
            <a:r>
              <a:rPr lang="ja-JP" altLang="en-US" dirty="0"/>
              <a:t>か。 </a:t>
            </a:r>
            <a:r>
              <a:rPr lang="en-US" dirty="0"/>
              <a:t>May I see the textbook?</a:t>
            </a:r>
          </a:p>
          <a:p>
            <a:r>
              <a:rPr lang="en-US" dirty="0"/>
              <a:t>——</a:t>
            </a:r>
            <a:r>
              <a:rPr lang="ja-JP" altLang="en-US" dirty="0"/>
              <a:t>はい、見（み）</a:t>
            </a:r>
            <a:r>
              <a:rPr lang="ja-JP" altLang="en-US" dirty="0">
                <a:solidFill>
                  <a:srgbClr val="FF0000"/>
                </a:solidFill>
              </a:rPr>
              <a:t>てもいいです</a:t>
            </a:r>
            <a:r>
              <a:rPr lang="ja-JP" altLang="en-US" dirty="0"/>
              <a:t>よ。 </a:t>
            </a:r>
            <a:r>
              <a:rPr lang="en-US" altLang="ja-JP" dirty="0"/>
              <a:t>—</a:t>
            </a:r>
            <a:r>
              <a:rPr lang="en-US" dirty="0"/>
              <a:t>Yes, you may.</a:t>
            </a:r>
          </a:p>
          <a:p>
            <a:r>
              <a:rPr lang="en-US" dirty="0"/>
              <a:t>　　</a:t>
            </a:r>
            <a:r>
              <a:rPr lang="ja-JP" altLang="en-US" dirty="0">
                <a:solidFill>
                  <a:srgbClr val="FF0000"/>
                </a:solidFill>
              </a:rPr>
              <a:t>いいです</a:t>
            </a:r>
            <a:r>
              <a:rPr lang="ja-JP" altLang="en-US" dirty="0"/>
              <a:t>よ。 </a:t>
            </a:r>
            <a:r>
              <a:rPr lang="en-US" dirty="0"/>
              <a:t>You may.</a:t>
            </a:r>
          </a:p>
          <a:p>
            <a:r>
              <a:rPr lang="en-US" dirty="0"/>
              <a:t>　　</a:t>
            </a:r>
            <a:r>
              <a:rPr lang="ja-JP" altLang="en-US" dirty="0"/>
              <a:t>どうぞ。 </a:t>
            </a:r>
            <a:r>
              <a:rPr lang="en-US" dirty="0"/>
              <a:t>Please.</a:t>
            </a:r>
          </a:p>
          <a:p>
            <a:endParaRPr lang="en-US" dirty="0"/>
          </a:p>
          <a:p>
            <a:r>
              <a:rPr lang="en-US" dirty="0"/>
              <a:t>to </a:t>
            </a:r>
            <a:r>
              <a:rPr lang="en-US" dirty="0">
                <a:solidFill>
                  <a:srgbClr val="FF0000"/>
                </a:solidFill>
              </a:rPr>
              <a:t>grant the permission</a:t>
            </a:r>
            <a:r>
              <a:rPr lang="en-US" dirty="0"/>
              <a:t>, to repeat the whole verb </a:t>
            </a:r>
            <a:r>
              <a:rPr lang="en-US" dirty="0" err="1"/>
              <a:t>te</a:t>
            </a:r>
            <a:r>
              <a:rPr lang="en-US" dirty="0"/>
              <a:t>-form plus </a:t>
            </a:r>
            <a:r>
              <a:rPr lang="ja-JP" altLang="en-US" dirty="0"/>
              <a:t>もいいです </a:t>
            </a:r>
            <a:r>
              <a:rPr lang="en-US" dirty="0"/>
              <a:t>construction, or just say </a:t>
            </a:r>
            <a:r>
              <a:rPr lang="ja-JP" altLang="en-US" dirty="0">
                <a:solidFill>
                  <a:srgbClr val="FF0000"/>
                </a:solidFill>
              </a:rPr>
              <a:t>いいです</a:t>
            </a:r>
            <a:r>
              <a:rPr lang="en-US" altLang="ja-JP" dirty="0"/>
              <a:t>. </a:t>
            </a:r>
          </a:p>
          <a:p>
            <a:r>
              <a:rPr lang="en-US" dirty="0"/>
              <a:t>In </a:t>
            </a:r>
            <a:r>
              <a:rPr lang="en-US" dirty="0">
                <a:solidFill>
                  <a:srgbClr val="FF0000"/>
                </a:solidFill>
              </a:rPr>
              <a:t>casual speech</a:t>
            </a:r>
            <a:r>
              <a:rPr lang="en-US" dirty="0"/>
              <a:t>, you can drop </a:t>
            </a:r>
            <a:r>
              <a:rPr lang="ja-JP" altLang="en-US" dirty="0"/>
              <a:t>も </a:t>
            </a:r>
            <a:endParaRPr lang="en-US" altLang="ja-JP" dirty="0"/>
          </a:p>
          <a:p>
            <a:pPr lvl="1"/>
            <a:r>
              <a:rPr lang="ja-JP" altLang="en-US" dirty="0"/>
              <a:t>食（た）べ</a:t>
            </a:r>
            <a:r>
              <a:rPr lang="ja-JP" altLang="en-US" dirty="0">
                <a:solidFill>
                  <a:srgbClr val="FF0000"/>
                </a:solidFill>
              </a:rPr>
              <a:t>ていいです</a:t>
            </a:r>
            <a:r>
              <a:rPr lang="ja-JP" altLang="en-US" dirty="0"/>
              <a:t> </a:t>
            </a:r>
            <a:r>
              <a:rPr lang="en-US" altLang="ja-JP" dirty="0"/>
              <a:t>= </a:t>
            </a:r>
            <a:r>
              <a:rPr lang="ja-JP" altLang="en-US" dirty="0"/>
              <a:t>食べてもいいです</a:t>
            </a:r>
            <a:endParaRPr lang="en-US" altLang="ja-JP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b="1" dirty="0"/>
              <a:t>3  </a:t>
            </a:r>
            <a:r>
              <a:rPr lang="ja-JP" altLang="en-US" b="1" dirty="0"/>
              <a:t>～てもいいです</a:t>
            </a:r>
            <a:br>
              <a:rPr lang="ja-JP" alt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122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1" y="1524000"/>
            <a:ext cx="7747000" cy="4602163"/>
          </a:xfrm>
        </p:spPr>
        <p:txBody>
          <a:bodyPr>
            <a:normAutofit/>
          </a:bodyPr>
          <a:lstStyle/>
          <a:p>
            <a:r>
              <a:rPr lang="en-US" altLang="ja-JP" dirty="0"/>
              <a:t>A:</a:t>
            </a:r>
            <a:r>
              <a:rPr lang="ja-JP" altLang="en-US" dirty="0"/>
              <a:t>　たばこを吸（す）ってもいいですか。</a:t>
            </a:r>
            <a:r>
              <a:rPr lang="en-US" altLang="ja-JP" dirty="0"/>
              <a:t>Do you mind that I smoke?</a:t>
            </a:r>
          </a:p>
          <a:p>
            <a:r>
              <a:rPr lang="en-US" altLang="ja-JP" dirty="0"/>
              <a:t>B:</a:t>
            </a:r>
            <a:r>
              <a:rPr lang="ja-JP" altLang="en-US" dirty="0"/>
              <a:t>　ええ、吸っ</a:t>
            </a:r>
            <a:r>
              <a:rPr lang="ja-JP" altLang="en-US" dirty="0">
                <a:solidFill>
                  <a:srgbClr val="FF0000"/>
                </a:solidFill>
              </a:rPr>
              <a:t>て（も）いいです</a:t>
            </a:r>
            <a:r>
              <a:rPr lang="ja-JP" altLang="en-US" dirty="0"/>
              <a:t>よ。</a:t>
            </a:r>
            <a:r>
              <a:rPr lang="en-US" dirty="0"/>
              <a:t>Yes, you may.</a:t>
            </a:r>
          </a:p>
          <a:p>
            <a:r>
              <a:rPr lang="en-US" altLang="ja-JP" dirty="0"/>
              <a:t>B:</a:t>
            </a:r>
            <a:r>
              <a:rPr lang="ja-JP" altLang="en-US" dirty="0"/>
              <a:t>　</a:t>
            </a:r>
            <a:r>
              <a:rPr lang="ja-JP" altLang="en-US" dirty="0">
                <a:solidFill>
                  <a:srgbClr val="FF0000"/>
                </a:solidFill>
              </a:rPr>
              <a:t>いいです</a:t>
            </a:r>
            <a:r>
              <a:rPr lang="ja-JP" altLang="en-US" dirty="0"/>
              <a:t>よ。 </a:t>
            </a:r>
            <a:r>
              <a:rPr lang="en-US" dirty="0"/>
              <a:t>You may.</a:t>
            </a:r>
          </a:p>
          <a:p>
            <a:r>
              <a:rPr lang="en-US" altLang="ja-JP" dirty="0"/>
              <a:t>B:</a:t>
            </a:r>
            <a:r>
              <a:rPr lang="ja-JP" altLang="en-US" dirty="0"/>
              <a:t>　どうぞ。 </a:t>
            </a:r>
            <a:r>
              <a:rPr lang="en-US" dirty="0"/>
              <a:t>Please.</a:t>
            </a:r>
          </a:p>
          <a:p>
            <a:r>
              <a:rPr lang="en-US" altLang="ja-JP" dirty="0"/>
              <a:t>B:</a:t>
            </a:r>
            <a:r>
              <a:rPr lang="ja-JP" altLang="en-US" dirty="0"/>
              <a:t>　</a:t>
            </a:r>
            <a:r>
              <a:rPr lang="en-US" altLang="ja-JP" dirty="0"/>
              <a:t>(</a:t>
            </a:r>
            <a:r>
              <a:rPr lang="ja-JP" altLang="en-US" dirty="0"/>
              <a:t>すみません。</a:t>
            </a:r>
            <a:r>
              <a:rPr lang="en-US" altLang="ja-JP" dirty="0"/>
              <a:t>)</a:t>
            </a:r>
            <a:r>
              <a:rPr lang="ja-JP" altLang="en-US" dirty="0"/>
              <a:t>ちょっと</a:t>
            </a:r>
            <a:r>
              <a:rPr lang="en-US" altLang="ja-JP" dirty="0"/>
              <a:t>……</a:t>
            </a:r>
            <a:r>
              <a:rPr lang="ja-JP" altLang="en-US" dirty="0"/>
              <a:t>。</a:t>
            </a:r>
            <a:r>
              <a:rPr lang="en-US" altLang="ja-JP" dirty="0"/>
              <a:t>Sorry, actually I do mind a little bit.</a:t>
            </a:r>
          </a:p>
          <a:p>
            <a:endParaRPr lang="en-US" altLang="ja-JP" dirty="0"/>
          </a:p>
          <a:p>
            <a:r>
              <a:rPr lang="en-US" altLang="ja-JP" dirty="0"/>
              <a:t>(</a:t>
            </a:r>
            <a:r>
              <a:rPr lang="ja-JP" altLang="en-US" dirty="0"/>
              <a:t>すみません。</a:t>
            </a:r>
            <a:r>
              <a:rPr lang="en-US" altLang="ja-JP" dirty="0"/>
              <a:t>)</a:t>
            </a:r>
            <a:r>
              <a:rPr lang="ja-JP" altLang="en-US" dirty="0"/>
              <a:t>ちょっと</a:t>
            </a:r>
            <a:r>
              <a:rPr lang="en-US" altLang="ja-JP" dirty="0"/>
              <a:t>……</a:t>
            </a:r>
            <a:r>
              <a:rPr lang="ja-JP" altLang="en-US" dirty="0"/>
              <a:t>　</a:t>
            </a:r>
            <a:r>
              <a:rPr lang="en-US" altLang="ja-JP" dirty="0"/>
              <a:t>to try to say “NO” in a roundabout way.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ja-JP" b="1" dirty="0"/>
              <a:t>3  </a:t>
            </a:r>
            <a:r>
              <a:rPr lang="ja-JP" altLang="en-US" b="1" dirty="0"/>
              <a:t>～てもいいです</a:t>
            </a:r>
            <a:br>
              <a:rPr lang="ja-JP" altLang="en-US" b="1" dirty="0"/>
            </a:b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442" y="5318000"/>
            <a:ext cx="1728787" cy="1533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4050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ここで写真</a:t>
            </a:r>
            <a:r>
              <a:rPr lang="en-US" altLang="ja-JP" dirty="0"/>
              <a:t>(</a:t>
            </a:r>
            <a:r>
              <a:rPr lang="ja-JP" altLang="en-US" dirty="0"/>
              <a:t>しゃしん</a:t>
            </a:r>
            <a:r>
              <a:rPr lang="en-US" altLang="ja-JP" dirty="0"/>
              <a:t>)</a:t>
            </a:r>
            <a:r>
              <a:rPr lang="ja-JP" altLang="en-US" dirty="0"/>
              <a:t>を撮（と）っ</a:t>
            </a:r>
            <a:r>
              <a:rPr lang="ja-JP" altLang="en-US" dirty="0">
                <a:solidFill>
                  <a:srgbClr val="FF0000"/>
                </a:solidFill>
              </a:rPr>
              <a:t>てはいけません</a:t>
            </a:r>
            <a:r>
              <a:rPr lang="ja-JP" altLang="en-US" dirty="0"/>
              <a:t>。 </a:t>
            </a:r>
            <a:r>
              <a:rPr lang="en-US" dirty="0"/>
              <a:t>You must not take pictures here.</a:t>
            </a:r>
          </a:p>
          <a:p>
            <a:endParaRPr lang="en-US" dirty="0"/>
          </a:p>
          <a:p>
            <a:r>
              <a:rPr lang="en-US" dirty="0"/>
              <a:t>you must not do . . . , a </a:t>
            </a:r>
            <a:r>
              <a:rPr lang="en-US" dirty="0">
                <a:solidFill>
                  <a:srgbClr val="FF0000"/>
                </a:solidFill>
              </a:rPr>
              <a:t>strong prohibition</a:t>
            </a:r>
            <a:r>
              <a:rPr lang="en-US" dirty="0"/>
              <a:t> statement, as in rules and regulations.</a:t>
            </a:r>
          </a:p>
          <a:p>
            <a:r>
              <a:rPr lang="en-US" dirty="0"/>
              <a:t>～</a:t>
            </a:r>
            <a:r>
              <a:rPr lang="ja-JP" altLang="en-US" dirty="0"/>
              <a:t>てはいけません</a:t>
            </a:r>
            <a:r>
              <a:rPr lang="en-US" altLang="ja-JP" dirty="0"/>
              <a:t> </a:t>
            </a:r>
            <a:r>
              <a:rPr lang="en-US" dirty="0"/>
              <a:t>sound </a:t>
            </a:r>
            <a:r>
              <a:rPr lang="en-US" dirty="0">
                <a:solidFill>
                  <a:srgbClr val="FF0000"/>
                </a:solidFill>
              </a:rPr>
              <a:t>too harsh</a:t>
            </a:r>
            <a:r>
              <a:rPr lang="en-US" dirty="0"/>
              <a:t> unless you are in a place of authority. </a:t>
            </a:r>
          </a:p>
          <a:p>
            <a:r>
              <a:rPr lang="ja-JP" altLang="en-US" dirty="0"/>
              <a:t>は </a:t>
            </a:r>
            <a:r>
              <a:rPr lang="en-US" dirty="0"/>
              <a:t>can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 be dropped in ～</a:t>
            </a:r>
            <a:r>
              <a:rPr lang="ja-JP" altLang="en-US" dirty="0"/>
              <a:t>て</a:t>
            </a:r>
            <a:r>
              <a:rPr lang="ja-JP" altLang="en-US" dirty="0">
                <a:solidFill>
                  <a:srgbClr val="FF0000"/>
                </a:solidFill>
              </a:rPr>
              <a:t>は</a:t>
            </a:r>
            <a:r>
              <a:rPr lang="ja-JP" altLang="en-US" dirty="0"/>
              <a:t>いけません</a:t>
            </a:r>
            <a:r>
              <a:rPr lang="en-US" altLang="ja-JP" dirty="0"/>
              <a:t> </a:t>
            </a:r>
            <a:r>
              <a:rPr lang="en-US" dirty="0"/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b="1" dirty="0"/>
              <a:t>4 </a:t>
            </a:r>
            <a:r>
              <a:rPr lang="ja-JP" altLang="en-US" b="1" dirty="0"/>
              <a:t>～ては</a:t>
            </a:r>
            <a:r>
              <a:rPr lang="en-US" altLang="ja-JP" sz="3600" dirty="0"/>
              <a:t>(</a:t>
            </a:r>
            <a:r>
              <a:rPr lang="en-US" altLang="ja-JP" sz="3600" dirty="0" err="1"/>
              <a:t>wa</a:t>
            </a:r>
            <a:r>
              <a:rPr lang="en-US" altLang="ja-JP" sz="3600" dirty="0"/>
              <a:t>)</a:t>
            </a:r>
            <a:r>
              <a:rPr lang="ja-JP" altLang="en-US" b="1" dirty="0"/>
              <a:t>いけません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143" y="609600"/>
            <a:ext cx="1409700" cy="201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85680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1" y="4572000"/>
            <a:ext cx="8229600" cy="2057400"/>
          </a:xfrm>
        </p:spPr>
        <p:txBody>
          <a:bodyPr>
            <a:normAutofit/>
          </a:bodyPr>
          <a:lstStyle/>
          <a:p>
            <a:r>
              <a:rPr lang="en-US" dirty="0"/>
              <a:t>a sequence of events or actions ("I did this, </a:t>
            </a:r>
            <a:r>
              <a:rPr lang="en-US" dirty="0">
                <a:solidFill>
                  <a:srgbClr val="FF0000"/>
                </a:solidFill>
              </a:rPr>
              <a:t>and then</a:t>
            </a:r>
            <a:r>
              <a:rPr lang="en-US" dirty="0"/>
              <a:t> I did that"). </a:t>
            </a:r>
          </a:p>
          <a:p>
            <a:r>
              <a:rPr lang="en-US" dirty="0"/>
              <a:t>"and". (Note that </a:t>
            </a:r>
            <a:r>
              <a:rPr lang="en-US" dirty="0">
                <a:solidFill>
                  <a:srgbClr val="FF0000"/>
                </a:solidFill>
              </a:rPr>
              <a:t>two verbs cannot be joined by </a:t>
            </a:r>
            <a:r>
              <a:rPr lang="ja-JP" altLang="en-US" dirty="0">
                <a:solidFill>
                  <a:srgbClr val="FF0000"/>
                </a:solidFill>
              </a:rPr>
              <a:t>と</a:t>
            </a:r>
            <a:r>
              <a:rPr lang="en-US" altLang="ja-JP" dirty="0"/>
              <a:t>, </a:t>
            </a:r>
            <a:r>
              <a:rPr lang="en-US" dirty="0"/>
              <a:t>which </a:t>
            </a:r>
            <a:r>
              <a:rPr lang="en-US" dirty="0">
                <a:solidFill>
                  <a:srgbClr val="FF0000"/>
                </a:solidFill>
              </a:rPr>
              <a:t>only connects nouns</a:t>
            </a:r>
            <a:r>
              <a:rPr lang="en-US" dirty="0"/>
              <a:t>.)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185672"/>
          </a:xfrm>
        </p:spPr>
        <p:txBody>
          <a:bodyPr/>
          <a:lstStyle/>
          <a:p>
            <a:r>
              <a:rPr lang="en-US" b="1" dirty="0"/>
              <a:t>５ Describing two activities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295400"/>
            <a:ext cx="5572125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7235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1" y="4495799"/>
            <a:ext cx="8229600" cy="2133601"/>
          </a:xfrm>
        </p:spPr>
        <p:txBody>
          <a:bodyPr>
            <a:normAutofit/>
          </a:bodyPr>
          <a:lstStyle/>
          <a:p>
            <a:r>
              <a:rPr lang="en-US" dirty="0"/>
              <a:t>can be used for present and future. </a:t>
            </a:r>
          </a:p>
          <a:p>
            <a:r>
              <a:rPr lang="en-US" dirty="0"/>
              <a:t>for the past, </a:t>
            </a:r>
            <a:r>
              <a:rPr lang="en-US" dirty="0">
                <a:solidFill>
                  <a:srgbClr val="FF0000"/>
                </a:solidFill>
              </a:rPr>
              <a:t>the tense of the verb at the end</a:t>
            </a:r>
            <a:r>
              <a:rPr lang="en-US" dirty="0"/>
              <a:t> of each sentence determines when these events take place.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185672"/>
          </a:xfrm>
        </p:spPr>
        <p:txBody>
          <a:bodyPr/>
          <a:lstStyle/>
          <a:p>
            <a:r>
              <a:rPr lang="en-US" b="1" dirty="0"/>
              <a:t>５ Describing two activities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295400"/>
            <a:ext cx="5572125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0257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4191001"/>
            <a:ext cx="7408333" cy="193516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to connect </a:t>
            </a:r>
            <a:r>
              <a:rPr lang="en-US" dirty="0"/>
              <a:t>a verb more "loosely" with the rest of a sentence.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manner</a:t>
            </a:r>
            <a:r>
              <a:rPr lang="en-US" dirty="0"/>
              <a:t> in which the action described by the second verb is performed.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situation</a:t>
            </a:r>
            <a:r>
              <a:rPr lang="en-US" dirty="0"/>
              <a:t> for which the apology is made.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５ Describing two activities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828800"/>
            <a:ext cx="75438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5737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4247923"/>
            <a:ext cx="7408333" cy="2381477"/>
          </a:xfrm>
        </p:spPr>
        <p:txBody>
          <a:bodyPr>
            <a:normAutofit/>
          </a:bodyPr>
          <a:lstStyle/>
          <a:p>
            <a:r>
              <a:rPr lang="ja-JP" altLang="en-US" dirty="0"/>
              <a:t>～から。 </a:t>
            </a:r>
            <a:r>
              <a:rPr lang="en-US" dirty="0"/>
              <a:t>explains </a:t>
            </a:r>
            <a:r>
              <a:rPr lang="en-US" dirty="0">
                <a:solidFill>
                  <a:srgbClr val="FF0000"/>
                </a:solidFill>
              </a:rPr>
              <a:t>the reason or the cause</a:t>
            </a:r>
            <a:r>
              <a:rPr lang="en-US" dirty="0"/>
              <a:t> of a situation, a proposal, and so forth.</a:t>
            </a:r>
          </a:p>
          <a:p>
            <a:r>
              <a:rPr lang="en-US" dirty="0"/>
              <a:t>The explanation clause may also </a:t>
            </a:r>
            <a:r>
              <a:rPr lang="en-US" dirty="0">
                <a:solidFill>
                  <a:srgbClr val="FF0000"/>
                </a:solidFill>
              </a:rPr>
              <a:t>precede the situation clause</a:t>
            </a:r>
            <a:r>
              <a:rPr lang="en-US" dirty="0"/>
              <a:t>. </a:t>
            </a:r>
            <a:r>
              <a:rPr lang="ja-JP" altLang="en-US" dirty="0"/>
              <a:t>あしたテストがあります</a:t>
            </a:r>
            <a:r>
              <a:rPr lang="ja-JP" altLang="en-US" dirty="0">
                <a:solidFill>
                  <a:srgbClr val="FF0000"/>
                </a:solidFill>
              </a:rPr>
              <a:t>から</a:t>
            </a:r>
            <a:r>
              <a:rPr lang="ja-JP" altLang="en-US" dirty="0"/>
              <a:t>、私</a:t>
            </a:r>
            <a:r>
              <a:rPr lang="en-US" altLang="ja-JP" dirty="0"/>
              <a:t>(</a:t>
            </a:r>
            <a:r>
              <a:rPr lang="ja-JP" altLang="en-US" dirty="0"/>
              <a:t>わたし</a:t>
            </a:r>
            <a:r>
              <a:rPr lang="en-US" altLang="ja-JP" dirty="0"/>
              <a:t>)</a:t>
            </a:r>
            <a:r>
              <a:rPr lang="ja-JP" altLang="en-US" dirty="0"/>
              <a:t>は今晩</a:t>
            </a:r>
            <a:r>
              <a:rPr lang="en-US" altLang="ja-JP" dirty="0"/>
              <a:t>(</a:t>
            </a:r>
            <a:r>
              <a:rPr lang="ja-JP" altLang="en-US" dirty="0"/>
              <a:t>こんばん</a:t>
            </a:r>
            <a:r>
              <a:rPr lang="en-US" altLang="ja-JP" dirty="0"/>
              <a:t>)</a:t>
            </a:r>
            <a:r>
              <a:rPr lang="ja-JP" altLang="en-US" dirty="0"/>
              <a:t>勉強</a:t>
            </a:r>
            <a:r>
              <a:rPr lang="en-US" altLang="ja-JP" dirty="0"/>
              <a:t>(</a:t>
            </a:r>
            <a:r>
              <a:rPr lang="ja-JP" altLang="en-US" dirty="0"/>
              <a:t>べんきょう</a:t>
            </a:r>
            <a:r>
              <a:rPr lang="en-US" altLang="ja-JP" dirty="0"/>
              <a:t>)</a:t>
            </a:r>
            <a:r>
              <a:rPr lang="ja-JP" altLang="en-US" dirty="0"/>
              <a:t>します。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728472"/>
          </a:xfrm>
        </p:spPr>
        <p:txBody>
          <a:bodyPr>
            <a:normAutofit fontScale="90000"/>
          </a:bodyPr>
          <a:lstStyle/>
          <a:p>
            <a:r>
              <a:rPr lang="en-US" altLang="ja-JP" b="1" dirty="0"/>
              <a:t>6 </a:t>
            </a:r>
            <a:r>
              <a:rPr lang="ja-JP" altLang="en-US" b="1" dirty="0"/>
              <a:t>～から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2" y="1066800"/>
            <a:ext cx="7991475" cy="314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6033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1 </a:t>
            </a:r>
            <a:r>
              <a:rPr lang="en-US" altLang="ja-JP" dirty="0" err="1"/>
              <a:t>Te</a:t>
            </a:r>
            <a:r>
              <a:rPr lang="en-US" altLang="ja-JP" dirty="0"/>
              <a:t>-form</a:t>
            </a:r>
          </a:p>
          <a:p>
            <a:r>
              <a:rPr lang="en-US" altLang="ja-JP" dirty="0"/>
              <a:t>2 </a:t>
            </a:r>
            <a:r>
              <a:rPr lang="ja-JP" altLang="en-US" dirty="0"/>
              <a:t>～てください</a:t>
            </a:r>
          </a:p>
          <a:p>
            <a:r>
              <a:rPr lang="ja-JP" altLang="en-US" dirty="0"/>
              <a:t>３～てもいいです</a:t>
            </a:r>
          </a:p>
          <a:p>
            <a:r>
              <a:rPr lang="ja-JP" altLang="en-US" dirty="0"/>
              <a:t>４～てはいけません</a:t>
            </a:r>
          </a:p>
          <a:p>
            <a:r>
              <a:rPr lang="ja-JP" altLang="en-US" dirty="0"/>
              <a:t>５ </a:t>
            </a:r>
            <a:r>
              <a:rPr lang="en-US" altLang="ja-JP" dirty="0"/>
              <a:t>Describing two activities</a:t>
            </a:r>
          </a:p>
          <a:p>
            <a:r>
              <a:rPr lang="en-US" altLang="ja-JP" dirty="0"/>
              <a:t>6 </a:t>
            </a:r>
            <a:r>
              <a:rPr lang="ja-JP" altLang="en-US" dirty="0"/>
              <a:t>～から</a:t>
            </a:r>
          </a:p>
          <a:p>
            <a:r>
              <a:rPr lang="ja-JP" altLang="en-US" dirty="0"/>
              <a:t>７～ましょうか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2498932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828801"/>
            <a:ext cx="7848600" cy="4800600"/>
          </a:xfrm>
        </p:spPr>
        <p:txBody>
          <a:bodyPr>
            <a:normAutofit/>
          </a:bodyPr>
          <a:lstStyle/>
          <a:p>
            <a:r>
              <a:rPr lang="en-US" altLang="ja-JP" dirty="0"/>
              <a:t>A:</a:t>
            </a:r>
            <a:r>
              <a:rPr lang="ja-JP" altLang="en-US" dirty="0"/>
              <a:t>　私は昼（ひる）ご飯（はん）を食（た）べません。</a:t>
            </a:r>
            <a:endParaRPr lang="en-US" altLang="ja-JP" dirty="0"/>
          </a:p>
          <a:p>
            <a:r>
              <a:rPr lang="en-US" altLang="ja-JP" dirty="0"/>
              <a:t>B:</a:t>
            </a:r>
            <a:r>
              <a:rPr lang="ja-JP" altLang="en-US" dirty="0"/>
              <a:t>　</a:t>
            </a:r>
            <a:r>
              <a:rPr lang="ja-JP" altLang="en-US" dirty="0">
                <a:solidFill>
                  <a:srgbClr val="FF0000"/>
                </a:solidFill>
              </a:rPr>
              <a:t>どうしてですか</a:t>
            </a:r>
            <a:r>
              <a:rPr lang="ja-JP" altLang="en-US" dirty="0"/>
              <a:t>。</a:t>
            </a:r>
            <a:endParaRPr lang="en-US" altLang="ja-JP" dirty="0"/>
          </a:p>
          <a:p>
            <a:r>
              <a:rPr lang="en-US" altLang="ja-JP" dirty="0"/>
              <a:t>A:</a:t>
            </a:r>
            <a:r>
              <a:rPr lang="ja-JP" altLang="en-US" dirty="0"/>
              <a:t>　あまりお金（かね）がありません</a:t>
            </a:r>
            <a:r>
              <a:rPr lang="ja-JP" altLang="en-US" dirty="0">
                <a:solidFill>
                  <a:srgbClr val="FF0000"/>
                </a:solidFill>
              </a:rPr>
              <a:t>から</a:t>
            </a:r>
            <a:r>
              <a:rPr lang="ja-JP" altLang="en-US" dirty="0"/>
              <a:t>。</a:t>
            </a:r>
            <a:r>
              <a:rPr lang="en-US" altLang="ja-JP" dirty="0"/>
              <a:t>B</a:t>
            </a:r>
            <a:r>
              <a:rPr lang="ja-JP" altLang="en-US" dirty="0"/>
              <a:t>さんは？</a:t>
            </a:r>
            <a:endParaRPr lang="en-US" altLang="ja-JP" dirty="0"/>
          </a:p>
          <a:p>
            <a:r>
              <a:rPr lang="en-US" altLang="ja-JP" dirty="0"/>
              <a:t>B:</a:t>
            </a:r>
            <a:r>
              <a:rPr lang="ja-JP" altLang="en-US" dirty="0"/>
              <a:t>　私も昼ご飯を食べません。クラスがあります</a:t>
            </a:r>
            <a:r>
              <a:rPr lang="ja-JP" altLang="en-US" dirty="0">
                <a:solidFill>
                  <a:srgbClr val="FF0000"/>
                </a:solidFill>
              </a:rPr>
              <a:t>から</a:t>
            </a:r>
            <a:r>
              <a:rPr lang="ja-JP" altLang="en-US" dirty="0"/>
              <a:t>。</a:t>
            </a:r>
            <a:endParaRPr lang="en-US" altLang="ja-JP" dirty="0"/>
          </a:p>
          <a:p>
            <a:endParaRPr lang="en-US" dirty="0"/>
          </a:p>
          <a:p>
            <a:r>
              <a:rPr lang="en-US" altLang="ja-JP" dirty="0"/>
              <a:t>B:</a:t>
            </a:r>
            <a:r>
              <a:rPr lang="ja-JP" altLang="en-US" dirty="0"/>
              <a:t>　</a:t>
            </a:r>
            <a:r>
              <a:rPr lang="ja-JP" altLang="en-US" dirty="0">
                <a:solidFill>
                  <a:srgbClr val="FF0000"/>
                </a:solidFill>
              </a:rPr>
              <a:t>どうしてですか</a:t>
            </a:r>
            <a:r>
              <a:rPr lang="ja-JP" altLang="en-US" dirty="0"/>
              <a:t>。</a:t>
            </a:r>
            <a:r>
              <a:rPr lang="en-US" altLang="ja-JP" dirty="0"/>
              <a:t>Why……?</a:t>
            </a:r>
          </a:p>
          <a:p>
            <a:r>
              <a:rPr lang="en-US" altLang="ja-JP" dirty="0"/>
              <a:t>A:</a:t>
            </a:r>
            <a:r>
              <a:rPr lang="ja-JP" altLang="en-US" dirty="0"/>
              <a:t>　</a:t>
            </a:r>
            <a:r>
              <a:rPr lang="ja-JP" altLang="en-US" dirty="0">
                <a:solidFill>
                  <a:srgbClr val="FF0000"/>
                </a:solidFill>
              </a:rPr>
              <a:t>～から</a:t>
            </a:r>
            <a:r>
              <a:rPr lang="ja-JP" altLang="en-US" dirty="0"/>
              <a:t>。</a:t>
            </a:r>
            <a:r>
              <a:rPr lang="en-US" altLang="ja-JP" dirty="0"/>
              <a:t>Because…….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033272"/>
          </a:xfrm>
        </p:spPr>
        <p:txBody>
          <a:bodyPr/>
          <a:lstStyle/>
          <a:p>
            <a:r>
              <a:rPr lang="en-US" altLang="ja-JP" b="1" dirty="0"/>
              <a:t>6 </a:t>
            </a:r>
            <a:r>
              <a:rPr lang="ja-JP" altLang="en-US" b="1" dirty="0"/>
              <a:t>～から</a:t>
            </a:r>
          </a:p>
        </p:txBody>
      </p:sp>
    </p:spTree>
    <p:extLst>
      <p:ext uri="{BB962C8B-B14F-4D97-AF65-F5344CB8AC3E}">
        <p14:creationId xmlns:p14="http://schemas.microsoft.com/office/powerpoint/2010/main" val="40452194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133600"/>
            <a:ext cx="7408333" cy="3992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Let's . . .  </a:t>
            </a:r>
            <a:r>
              <a:rPr lang="en-US" dirty="0">
                <a:solidFill>
                  <a:schemeClr val="tx1"/>
                </a:solidFill>
              </a:rPr>
              <a:t>Suggest a plan of action (Lesson 5)</a:t>
            </a:r>
          </a:p>
          <a:p>
            <a:r>
              <a:rPr lang="en-US" dirty="0">
                <a:solidFill>
                  <a:srgbClr val="FF0000"/>
                </a:solidFill>
              </a:rPr>
              <a:t>let me do . . . </a:t>
            </a:r>
            <a:r>
              <a:rPr lang="ja-JP" altLang="en-US" dirty="0"/>
              <a:t>　</a:t>
            </a:r>
            <a:r>
              <a:rPr lang="en-US" dirty="0"/>
              <a:t> in </a:t>
            </a:r>
            <a:r>
              <a:rPr lang="en-US" dirty="0">
                <a:solidFill>
                  <a:srgbClr val="FF0000"/>
                </a:solidFill>
              </a:rPr>
              <a:t>offering assistance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If you see somebody having a hard time opening the lid of a bottle, for example, you can offer help by saying:</a:t>
            </a:r>
            <a:endParaRPr lang="en-US" altLang="ja-JP" dirty="0"/>
          </a:p>
          <a:p>
            <a:pPr lvl="1"/>
            <a:r>
              <a:rPr lang="ja-JP" altLang="en-US" dirty="0"/>
              <a:t>私（わたし）がやり</a:t>
            </a:r>
            <a:r>
              <a:rPr lang="ja-JP" altLang="en-US" dirty="0">
                <a:solidFill>
                  <a:srgbClr val="FF0000"/>
                </a:solidFill>
              </a:rPr>
              <a:t>ましょうか</a:t>
            </a:r>
            <a:r>
              <a:rPr lang="ja-JP" altLang="en-US" dirty="0"/>
              <a:t>。 </a:t>
            </a:r>
            <a:r>
              <a:rPr lang="en-US" dirty="0"/>
              <a:t>I'll do it.</a:t>
            </a:r>
          </a:p>
          <a:p>
            <a:r>
              <a:rPr lang="en-US" dirty="0"/>
              <a:t>Or to a person who is carrying a heavy bag:</a:t>
            </a:r>
          </a:p>
          <a:p>
            <a:pPr lvl="1"/>
            <a:r>
              <a:rPr lang="ja-JP" altLang="en-US" dirty="0"/>
              <a:t>荷物</a:t>
            </a:r>
            <a:r>
              <a:rPr lang="en-US" altLang="ja-JP" dirty="0"/>
              <a:t>(</a:t>
            </a:r>
            <a:r>
              <a:rPr lang="ja-JP" altLang="en-US" dirty="0"/>
              <a:t>にもつ</a:t>
            </a:r>
            <a:r>
              <a:rPr lang="en-US" altLang="ja-JP" dirty="0"/>
              <a:t>)</a:t>
            </a:r>
            <a:r>
              <a:rPr lang="ja-JP" altLang="en-US" dirty="0"/>
              <a:t>を持（も）ち</a:t>
            </a:r>
            <a:r>
              <a:rPr lang="ja-JP" altLang="en-US" dirty="0">
                <a:solidFill>
                  <a:srgbClr val="FF0000"/>
                </a:solidFill>
              </a:rPr>
              <a:t>ましょうか</a:t>
            </a:r>
            <a:r>
              <a:rPr lang="ja-JP" altLang="en-US" dirty="0"/>
              <a:t>。 </a:t>
            </a:r>
            <a:r>
              <a:rPr lang="en-US" dirty="0"/>
              <a:t>Shall I carry your bag?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/>
              <a:t>７～ましょうか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7453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76400"/>
            <a:ext cx="7086600" cy="3992563"/>
          </a:xfrm>
        </p:spPr>
        <p:txBody>
          <a:bodyPr>
            <a:normAutofit/>
          </a:bodyPr>
          <a:lstStyle/>
          <a:p>
            <a:r>
              <a:rPr lang="en-US" altLang="ja-JP" dirty="0"/>
              <a:t>A:</a:t>
            </a:r>
            <a:r>
              <a:rPr lang="ja-JP" altLang="en-US" dirty="0"/>
              <a:t>　テレビを消（け）しましょうか。</a:t>
            </a:r>
            <a:r>
              <a:rPr lang="en-US" altLang="ja-JP" dirty="0"/>
              <a:t>Shall I turn off the TV?</a:t>
            </a:r>
          </a:p>
          <a:p>
            <a:r>
              <a:rPr lang="en-US" altLang="ja-JP" dirty="0"/>
              <a:t>B:</a:t>
            </a:r>
            <a:r>
              <a:rPr lang="ja-JP" altLang="en-US" dirty="0"/>
              <a:t>　</a:t>
            </a:r>
            <a:r>
              <a:rPr lang="ja-JP" altLang="en-US" dirty="0">
                <a:solidFill>
                  <a:srgbClr val="00B0F0"/>
                </a:solidFill>
              </a:rPr>
              <a:t>すみません。お願（ねが）いします。</a:t>
            </a:r>
            <a:r>
              <a:rPr lang="en-US" altLang="ja-JP" dirty="0"/>
              <a:t>Thanks, please do that.</a:t>
            </a:r>
          </a:p>
          <a:p>
            <a:r>
              <a:rPr lang="en-US" altLang="ja-JP" dirty="0"/>
              <a:t>B:</a:t>
            </a:r>
            <a:r>
              <a:rPr lang="ja-JP" altLang="en-US" dirty="0"/>
              <a:t>　</a:t>
            </a:r>
            <a:r>
              <a:rPr lang="ja-JP" altLang="en-US" dirty="0">
                <a:solidFill>
                  <a:srgbClr val="00B0F0"/>
                </a:solidFill>
              </a:rPr>
              <a:t>ありがとう。お願（ねが）いします。</a:t>
            </a:r>
            <a:r>
              <a:rPr lang="en-US" altLang="ja-JP" dirty="0"/>
              <a:t>Thanks, please do that.</a:t>
            </a:r>
          </a:p>
          <a:p>
            <a:r>
              <a:rPr lang="en-US" altLang="ja-JP" dirty="0"/>
              <a:t>B:</a:t>
            </a:r>
            <a:r>
              <a:rPr lang="ja-JP" altLang="en-US" dirty="0"/>
              <a:t>　</a:t>
            </a:r>
            <a:r>
              <a:rPr lang="ja-JP" altLang="en-US" dirty="0">
                <a:solidFill>
                  <a:srgbClr val="FF0000"/>
                </a:solidFill>
              </a:rPr>
              <a:t>いいえ、大丈夫（だいじょうぶ）です。</a:t>
            </a:r>
            <a:r>
              <a:rPr lang="en-US" altLang="ja-JP" dirty="0"/>
              <a:t>No, I am fine with that.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/>
              <a:t>７～ましょうか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3886200"/>
            <a:ext cx="2286000" cy="2657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46748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75569" y="5029200"/>
            <a:ext cx="8258175" cy="1401763"/>
          </a:xfrm>
        </p:spPr>
        <p:txBody>
          <a:bodyPr>
            <a:normAutofit fontScale="92500" lnSpcReduction="20000"/>
          </a:bodyPr>
          <a:lstStyle/>
          <a:p>
            <a:r>
              <a:rPr lang="ja-JP" altLang="en-US" dirty="0"/>
              <a:t>遅（おそ）い </a:t>
            </a:r>
            <a:r>
              <a:rPr lang="en-US" dirty="0">
                <a:solidFill>
                  <a:srgbClr val="FF0000"/>
                </a:solidFill>
              </a:rPr>
              <a:t>adjective. </a:t>
            </a:r>
            <a:r>
              <a:rPr lang="ja-JP" altLang="en-US" dirty="0"/>
              <a:t>遅い </a:t>
            </a:r>
            <a:r>
              <a:rPr lang="en-US" dirty="0"/>
              <a:t>modifies nouns or works as a predicate.</a:t>
            </a:r>
          </a:p>
          <a:p>
            <a:r>
              <a:rPr lang="ja-JP" altLang="en-US" dirty="0"/>
              <a:t>遅く </a:t>
            </a:r>
            <a:r>
              <a:rPr lang="en-US" dirty="0">
                <a:solidFill>
                  <a:srgbClr val="FF0000"/>
                </a:solidFill>
              </a:rPr>
              <a:t>adverb</a:t>
            </a:r>
            <a:r>
              <a:rPr lang="en-US" dirty="0"/>
              <a:t>. </a:t>
            </a:r>
            <a:r>
              <a:rPr lang="ja-JP" altLang="en-US" dirty="0"/>
              <a:t>遅く </a:t>
            </a:r>
            <a:r>
              <a:rPr lang="en-US" dirty="0"/>
              <a:t>modifies verbs.</a:t>
            </a:r>
          </a:p>
          <a:p>
            <a:r>
              <a:rPr lang="en-US" dirty="0"/>
              <a:t>You can also apply this rule to </a:t>
            </a:r>
            <a:r>
              <a:rPr lang="ja-JP" altLang="en-US" dirty="0"/>
              <a:t>早（はや）く／早い</a:t>
            </a:r>
            <a:r>
              <a:rPr lang="en-US" altLang="ja-JP" dirty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/>
              <a:t>表現ノート　７ </a:t>
            </a:r>
            <a:r>
              <a:rPr lang="en-US" b="1" dirty="0"/>
              <a:t>Expression Notes 7</a:t>
            </a:r>
            <a:br>
              <a:rPr lang="en-US" b="1" dirty="0"/>
            </a:br>
            <a:r>
              <a:rPr lang="ja-JP" altLang="en-US" sz="3100" b="1" dirty="0"/>
              <a:t>遅く</a:t>
            </a:r>
            <a:r>
              <a:rPr lang="en-US" altLang="ja-JP" sz="3100" b="1" dirty="0"/>
              <a:t>/</a:t>
            </a:r>
            <a:r>
              <a:rPr lang="ja-JP" altLang="en-US" sz="3100" b="1" dirty="0"/>
              <a:t>遅い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70" y="1828800"/>
            <a:ext cx="8258175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9848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209799"/>
            <a:ext cx="7408333" cy="3916363"/>
          </a:xfrm>
        </p:spPr>
        <p:txBody>
          <a:bodyPr>
            <a:normAutofit/>
          </a:bodyPr>
          <a:lstStyle/>
          <a:p>
            <a:r>
              <a:rPr lang="ja-JP" altLang="en-US" dirty="0"/>
              <a:t>どうも＝どうも</a:t>
            </a:r>
            <a:r>
              <a:rPr lang="ja-JP" altLang="en-US" dirty="0">
                <a:solidFill>
                  <a:srgbClr val="FF0000"/>
                </a:solidFill>
              </a:rPr>
              <a:t>ありがとう</a:t>
            </a:r>
            <a:r>
              <a:rPr lang="ja-JP" altLang="en-US" dirty="0"/>
              <a:t>。</a:t>
            </a:r>
            <a:r>
              <a:rPr lang="en-US" dirty="0"/>
              <a:t>Thank you very much</a:t>
            </a:r>
            <a:r>
              <a:rPr lang="ja-JP" altLang="en-US" dirty="0"/>
              <a:t>。</a:t>
            </a:r>
            <a:endParaRPr lang="en-US" dirty="0"/>
          </a:p>
          <a:p>
            <a:r>
              <a:rPr lang="ja-JP" altLang="en-US" dirty="0"/>
              <a:t>どうも＝どうも</a:t>
            </a:r>
            <a:r>
              <a:rPr lang="ja-JP" altLang="en-US" dirty="0">
                <a:solidFill>
                  <a:srgbClr val="FF0000"/>
                </a:solidFill>
              </a:rPr>
              <a:t>すみません</a:t>
            </a:r>
            <a:r>
              <a:rPr lang="ja-JP" altLang="en-US" dirty="0"/>
              <a:t> 。</a:t>
            </a:r>
            <a:r>
              <a:rPr lang="en-US" dirty="0"/>
              <a:t>I am very sorry/Thank you very much.</a:t>
            </a:r>
          </a:p>
          <a:p>
            <a:endParaRPr lang="en-US" dirty="0"/>
          </a:p>
          <a:p>
            <a:r>
              <a:rPr lang="en-US" dirty="0"/>
              <a:t>Some people use </a:t>
            </a:r>
            <a:r>
              <a:rPr lang="ja-JP" altLang="en-US" dirty="0"/>
              <a:t>どうも </a:t>
            </a:r>
            <a:r>
              <a:rPr lang="en-US" dirty="0"/>
              <a:t>as "hello" or "good-bye."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/>
              <a:t>表現ノート　７ </a:t>
            </a:r>
            <a:r>
              <a:rPr lang="en-US" b="1" dirty="0"/>
              <a:t>Expression Notes 7</a:t>
            </a:r>
            <a:br>
              <a:rPr lang="en-US" b="1" dirty="0"/>
            </a:br>
            <a:r>
              <a:rPr lang="ja-JP" altLang="en-US" sz="3100" b="1" dirty="0"/>
              <a:t>どうも</a:t>
            </a:r>
            <a:endParaRPr lang="en-US" sz="3100" dirty="0"/>
          </a:p>
        </p:txBody>
      </p:sp>
    </p:spTree>
    <p:extLst>
      <p:ext uri="{BB962C8B-B14F-4D97-AF65-F5344CB8AC3E}">
        <p14:creationId xmlns:p14="http://schemas.microsoft.com/office/powerpoint/2010/main" val="42707048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133600"/>
            <a:ext cx="7408333" cy="3992563"/>
          </a:xfrm>
        </p:spPr>
        <p:txBody>
          <a:bodyPr>
            <a:normAutofit/>
          </a:bodyPr>
          <a:lstStyle/>
          <a:p>
            <a:r>
              <a:rPr lang="en-US" altLang="ja-JP" dirty="0"/>
              <a:t>Many words that begin with </a:t>
            </a:r>
            <a:r>
              <a:rPr lang="ja-JP" altLang="en-US" dirty="0"/>
              <a:t>お </a:t>
            </a:r>
            <a:r>
              <a:rPr lang="en-US" altLang="ja-JP" dirty="0"/>
              <a:t>can also be used without it.</a:t>
            </a:r>
          </a:p>
          <a:p>
            <a:r>
              <a:rPr lang="ja-JP" altLang="en-US" dirty="0"/>
              <a:t>お </a:t>
            </a:r>
            <a:r>
              <a:rPr lang="en-US" dirty="0"/>
              <a:t>in such words simply adds </a:t>
            </a:r>
            <a:r>
              <a:rPr lang="en-US" dirty="0">
                <a:solidFill>
                  <a:srgbClr val="FF0000"/>
                </a:solidFill>
              </a:rPr>
              <a:t>smoothness and nuance</a:t>
            </a:r>
            <a:r>
              <a:rPr lang="en-US" dirty="0"/>
              <a:t> of social refinement, without changing the meaning of the words.</a:t>
            </a:r>
          </a:p>
          <a:p>
            <a:pPr lvl="1"/>
            <a:r>
              <a:rPr lang="ja-JP" altLang="en-US" dirty="0"/>
              <a:t>お酒</a:t>
            </a:r>
            <a:r>
              <a:rPr lang="en-US" altLang="ja-JP" dirty="0"/>
              <a:t>(</a:t>
            </a:r>
            <a:r>
              <a:rPr lang="ja-JP" altLang="en-US" dirty="0"/>
              <a:t>さけ</a:t>
            </a:r>
            <a:r>
              <a:rPr lang="en-US" altLang="ja-JP" dirty="0"/>
              <a:t>)       alcohol</a:t>
            </a:r>
          </a:p>
          <a:p>
            <a:pPr lvl="1"/>
            <a:r>
              <a:rPr lang="ja-JP" altLang="en-US" dirty="0"/>
              <a:t>お金</a:t>
            </a:r>
            <a:r>
              <a:rPr lang="en-US" altLang="ja-JP" dirty="0"/>
              <a:t>(</a:t>
            </a:r>
            <a:r>
              <a:rPr lang="ja-JP" altLang="en-US" dirty="0"/>
              <a:t>かね</a:t>
            </a:r>
            <a:r>
              <a:rPr lang="en-US" altLang="ja-JP" dirty="0"/>
              <a:t>)</a:t>
            </a:r>
            <a:r>
              <a:rPr lang="ja-JP" altLang="en-US" dirty="0"/>
              <a:t>　 　</a:t>
            </a:r>
            <a:r>
              <a:rPr lang="en-US" altLang="ja-JP" dirty="0"/>
              <a:t>money</a:t>
            </a:r>
          </a:p>
          <a:p>
            <a:pPr lvl="1"/>
            <a:r>
              <a:rPr lang="ja-JP" altLang="en-US" dirty="0"/>
              <a:t>お風呂</a:t>
            </a:r>
            <a:r>
              <a:rPr lang="en-US" altLang="ja-JP" dirty="0"/>
              <a:t>(</a:t>
            </a:r>
            <a:r>
              <a:rPr lang="ja-JP" altLang="en-US" dirty="0"/>
              <a:t>ふろ</a:t>
            </a:r>
            <a:r>
              <a:rPr lang="en-US" altLang="ja-JP" dirty="0"/>
              <a:t>)</a:t>
            </a:r>
            <a:r>
              <a:rPr lang="ja-JP" altLang="en-US" dirty="0"/>
              <a:t>　　</a:t>
            </a:r>
            <a:r>
              <a:rPr lang="en-US" altLang="ja-JP" dirty="0"/>
              <a:t>bath</a:t>
            </a:r>
          </a:p>
          <a:p>
            <a:pPr lvl="1"/>
            <a:r>
              <a:rPr lang="ja-JP" altLang="en-US" dirty="0"/>
              <a:t>お祭</a:t>
            </a:r>
            <a:r>
              <a:rPr lang="en-US" altLang="ja-JP" dirty="0"/>
              <a:t>(</a:t>
            </a:r>
            <a:r>
              <a:rPr lang="ja-JP" altLang="en-US" dirty="0"/>
              <a:t>まつ</a:t>
            </a:r>
            <a:r>
              <a:rPr lang="en-US" altLang="ja-JP" dirty="0"/>
              <a:t>)</a:t>
            </a:r>
            <a:r>
              <a:rPr lang="ja-JP" altLang="en-US" dirty="0"/>
              <a:t>り       </a:t>
            </a:r>
            <a:r>
              <a:rPr lang="en-US" dirty="0"/>
              <a:t>festival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/>
              <a:t>表現ノート　７ </a:t>
            </a:r>
            <a:r>
              <a:rPr lang="en-US" b="1" dirty="0"/>
              <a:t>Expression Notes 7</a:t>
            </a:r>
            <a:br>
              <a:rPr lang="en-US" b="1" dirty="0"/>
            </a:br>
            <a:r>
              <a:rPr lang="ja-JP" altLang="en-US" sz="3100" b="1" dirty="0"/>
              <a:t>お</a:t>
            </a:r>
            <a:endParaRPr lang="en-US" sz="3100" dirty="0"/>
          </a:p>
        </p:txBody>
      </p:sp>
    </p:spTree>
    <p:extLst>
      <p:ext uri="{BB962C8B-B14F-4D97-AF65-F5344CB8AC3E}">
        <p14:creationId xmlns:p14="http://schemas.microsoft.com/office/powerpoint/2010/main" val="9349869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0D8C55-E069-4F87-A2AD-315F9A0BB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067" y="1591056"/>
            <a:ext cx="7408333" cy="4535107"/>
          </a:xfrm>
        </p:spPr>
        <p:txBody>
          <a:bodyPr/>
          <a:lstStyle/>
          <a:p>
            <a:r>
              <a:rPr lang="en-US" altLang="ja-JP" dirty="0"/>
              <a:t>Both are </a:t>
            </a:r>
            <a:r>
              <a:rPr lang="en-US" altLang="ja-JP" i="1" dirty="0" err="1"/>
              <a:t>bikago</a:t>
            </a:r>
            <a:r>
              <a:rPr lang="en-US" altLang="ja-JP" dirty="0"/>
              <a:t> (beautifying) prefixes</a:t>
            </a:r>
          </a:p>
          <a:p>
            <a:r>
              <a:rPr lang="ja-JP" altLang="en-US" dirty="0"/>
              <a:t>ご</a:t>
            </a:r>
            <a:r>
              <a:rPr lang="en-US" altLang="ja-JP" i="1" dirty="0"/>
              <a:t>-</a:t>
            </a:r>
            <a:r>
              <a:rPr lang="en-US" altLang="ja-JP" dirty="0"/>
              <a:t> (the </a:t>
            </a:r>
            <a:r>
              <a:rPr lang="en-US" altLang="ja-JP" dirty="0" err="1"/>
              <a:t>on'yomi</a:t>
            </a:r>
            <a:r>
              <a:rPr lang="en-US" altLang="ja-JP" dirty="0"/>
              <a:t>) precedes </a:t>
            </a:r>
            <a:r>
              <a:rPr lang="en-US" altLang="ja-JP" dirty="0">
                <a:hlinkClick r:id="rId2" tooltip="Sino-Japanese vocabulary"/>
              </a:rPr>
              <a:t>Sino-Japanese words</a:t>
            </a:r>
            <a:r>
              <a:rPr lang="en-US" altLang="ja-JP" dirty="0"/>
              <a:t> (that is, words borrowed from Chinese or made from Sino-Japanese elements), </a:t>
            </a:r>
          </a:p>
          <a:p>
            <a:r>
              <a:rPr lang="en-US" altLang="ja-JP" dirty="0"/>
              <a:t>While </a:t>
            </a:r>
            <a:r>
              <a:rPr lang="ja-JP" altLang="en-US" dirty="0"/>
              <a:t>お</a:t>
            </a:r>
            <a:r>
              <a:rPr lang="en-US" altLang="ja-JP" i="1" dirty="0"/>
              <a:t>-</a:t>
            </a:r>
            <a:r>
              <a:rPr lang="en-US" altLang="ja-JP" dirty="0"/>
              <a:t> (the </a:t>
            </a:r>
            <a:r>
              <a:rPr lang="en-US" altLang="ja-JP" dirty="0" err="1"/>
              <a:t>kun'yomi</a:t>
            </a:r>
            <a:r>
              <a:rPr lang="en-US" altLang="ja-JP" dirty="0"/>
              <a:t>) precedes native Japanese words.</a:t>
            </a:r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CFE978-C7CC-4040-932D-CEC2FBE1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(</a:t>
            </a:r>
            <a:r>
              <a:rPr lang="ja-JP" altLang="en-US" dirty="0"/>
              <a:t>お</a:t>
            </a:r>
            <a:r>
              <a:rPr lang="en-US" altLang="ja-JP" dirty="0"/>
              <a:t>〜) and (</a:t>
            </a:r>
            <a:r>
              <a:rPr lang="ja-JP" altLang="en-US" dirty="0"/>
              <a:t>ご</a:t>
            </a:r>
            <a:r>
              <a:rPr lang="en-US" altLang="ja-JP" dirty="0"/>
              <a:t>〜) </a:t>
            </a:r>
            <a:endParaRPr kumimoji="1" lang="ja-JP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CA9721-88DB-4694-8F81-0D07813201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7" y="5105400"/>
            <a:ext cx="1141713" cy="156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9665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0D8C55-E069-4F87-A2AD-315F9A0BB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067" y="1591056"/>
            <a:ext cx="7408333" cy="4535107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CFE978-C7CC-4040-932D-CEC2FBE1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(</a:t>
            </a:r>
            <a:r>
              <a:rPr lang="ja-JP" altLang="en-US" dirty="0"/>
              <a:t>お</a:t>
            </a:r>
            <a:r>
              <a:rPr lang="en-US" altLang="ja-JP" dirty="0"/>
              <a:t>〜) and (</a:t>
            </a:r>
            <a:r>
              <a:rPr lang="ja-JP" altLang="en-US" dirty="0"/>
              <a:t>ご</a:t>
            </a:r>
            <a:r>
              <a:rPr lang="en-US" altLang="ja-JP" dirty="0"/>
              <a:t>〜) </a:t>
            </a: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6FE343-E9A7-42CD-86C4-8B09DA2E0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447800"/>
            <a:ext cx="5248275" cy="4589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923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2C4785-9C10-407A-A0EE-AADA3FF70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Further reading:</a:t>
            </a:r>
          </a:p>
          <a:p>
            <a:pPr lvl="1"/>
            <a:r>
              <a:rPr lang="ja-JP" altLang="en-US" b="1" dirty="0"/>
              <a:t>「お」と「ご」</a:t>
            </a:r>
            <a:br>
              <a:rPr lang="en-US" altLang="ja-JP" b="1" dirty="0"/>
            </a:br>
            <a:r>
              <a:rPr lang="en-US" altLang="ja-JP" sz="1400" dirty="0">
                <a:hlinkClick r:id="rId2"/>
              </a:rPr>
              <a:t>http://web.ydu.edu.tw/~uchiyama/conv/ogo.htm</a:t>
            </a:r>
            <a:endParaRPr lang="en-US" altLang="ja-JP" sz="1400" dirty="0"/>
          </a:p>
          <a:p>
            <a:pPr lvl="1"/>
            <a:endParaRPr lang="en-US" altLang="ja-JP" b="1" dirty="0"/>
          </a:p>
          <a:p>
            <a:pPr lvl="1"/>
            <a:r>
              <a:rPr lang="en-US" altLang="ja-JP" b="1" dirty="0"/>
              <a:t>Honorific prefixes</a:t>
            </a:r>
            <a:br>
              <a:rPr lang="en-US" altLang="ja-JP" b="1" dirty="0"/>
            </a:br>
            <a:r>
              <a:rPr kumimoji="1" lang="en-US" altLang="ja-JP" sz="1200" dirty="0">
                <a:hlinkClick r:id="rId3"/>
              </a:rPr>
              <a:t>https://en.wikipedia.org/wiki/Honorific_speech_in_Japanese#Honorific_prefixes</a:t>
            </a:r>
            <a:endParaRPr kumimoji="1" lang="en-US" altLang="ja-JP" sz="1200" dirty="0"/>
          </a:p>
          <a:p>
            <a:pPr lvl="1"/>
            <a:endParaRPr lang="en-US" altLang="ja-JP" b="1" dirty="0"/>
          </a:p>
          <a:p>
            <a:pPr lvl="1"/>
            <a:r>
              <a:rPr lang="en-US" altLang="ja-JP" b="1" dirty="0"/>
              <a:t>Usage notes</a:t>
            </a:r>
            <a:br>
              <a:rPr lang="en-US" altLang="ja-JP" b="1" dirty="0"/>
            </a:br>
            <a:r>
              <a:rPr kumimoji="1" lang="en-US" altLang="ja-JP" sz="1200" dirty="0">
                <a:hlinkClick r:id="rId4"/>
              </a:rPr>
              <a:t>https://en.wiktionary.org/wiki/%E5%BE%A1</a:t>
            </a:r>
            <a:r>
              <a:rPr kumimoji="1" lang="en-US" altLang="ja-JP" sz="1200" dirty="0"/>
              <a:t> </a:t>
            </a:r>
            <a:endParaRPr kumimoji="1" lang="ja-JP" altLang="en-US" sz="1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9A454A-C0D2-4382-9576-313479FEC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(</a:t>
            </a:r>
            <a:r>
              <a:rPr lang="ja-JP" altLang="en-US" dirty="0"/>
              <a:t>お</a:t>
            </a:r>
            <a:r>
              <a:rPr lang="en-US" altLang="ja-JP" dirty="0"/>
              <a:t>〜) and (</a:t>
            </a:r>
            <a:r>
              <a:rPr lang="ja-JP" altLang="en-US" dirty="0"/>
              <a:t>ご</a:t>
            </a:r>
            <a:r>
              <a:rPr lang="en-US" altLang="ja-JP" dirty="0"/>
              <a:t>〜)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15142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結構（けっこう）です。　</a:t>
            </a:r>
            <a:r>
              <a:rPr lang="en-US" altLang="ja-JP" dirty="0"/>
              <a:t>That would be fine.; That wouldn’t be necessary.</a:t>
            </a:r>
          </a:p>
          <a:p>
            <a:endParaRPr lang="en-US" dirty="0"/>
          </a:p>
          <a:p>
            <a:r>
              <a:rPr lang="en-US" altLang="ja-JP" dirty="0"/>
              <a:t>A:</a:t>
            </a:r>
            <a:r>
              <a:rPr lang="ja-JP" altLang="en-US" dirty="0"/>
              <a:t>　あの、どうぞ座（すわ）ってください。</a:t>
            </a:r>
            <a:r>
              <a:rPr lang="en-US" altLang="ja-JP" dirty="0"/>
              <a:t>Take this seat, please.</a:t>
            </a:r>
          </a:p>
          <a:p>
            <a:r>
              <a:rPr lang="en-US" altLang="ja-JP" dirty="0"/>
              <a:t>B:</a:t>
            </a:r>
            <a:r>
              <a:rPr lang="ja-JP" altLang="en-US" dirty="0"/>
              <a:t>　いいえ、</a:t>
            </a:r>
            <a:r>
              <a:rPr lang="ja-JP" altLang="en-US" dirty="0">
                <a:solidFill>
                  <a:srgbClr val="FF0000"/>
                </a:solidFill>
              </a:rPr>
              <a:t>結構です</a:t>
            </a:r>
            <a:r>
              <a:rPr lang="ja-JP" altLang="en-US" dirty="0"/>
              <a:t>。</a:t>
            </a:r>
            <a:r>
              <a:rPr lang="en-US" altLang="ja-JP" dirty="0"/>
              <a:t>No, </a:t>
            </a:r>
            <a:r>
              <a:rPr lang="en-US" altLang="ja-JP"/>
              <a:t>Thank you.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am fine.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023C1E-24F1-4A95-B189-474FC63B5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030" y="338327"/>
            <a:ext cx="2731750" cy="233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026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～</a:t>
            </a:r>
            <a:r>
              <a:rPr lang="ja-JP" altLang="en-US" dirty="0">
                <a:solidFill>
                  <a:srgbClr val="FF0000"/>
                </a:solidFill>
              </a:rPr>
              <a:t>て</a:t>
            </a:r>
            <a:r>
              <a:rPr lang="ja-JP" altLang="en-US" dirty="0"/>
              <a:t>ください。</a:t>
            </a:r>
            <a:r>
              <a:rPr lang="en-US" dirty="0"/>
              <a:t>making requests (“. . . , please.”)</a:t>
            </a:r>
            <a:r>
              <a:rPr lang="ja-JP" altLang="en-US" dirty="0"/>
              <a:t> </a:t>
            </a:r>
            <a:endParaRPr lang="en-US" altLang="ja-JP" dirty="0"/>
          </a:p>
          <a:p>
            <a:r>
              <a:rPr lang="ja-JP" altLang="en-US" dirty="0"/>
              <a:t>～</a:t>
            </a:r>
            <a:r>
              <a:rPr lang="ja-JP" altLang="en-US" dirty="0">
                <a:solidFill>
                  <a:srgbClr val="FF0000"/>
                </a:solidFill>
              </a:rPr>
              <a:t>ても</a:t>
            </a:r>
            <a:r>
              <a:rPr lang="ja-JP" altLang="en-US" dirty="0"/>
              <a:t>いいですか。</a:t>
            </a:r>
            <a:r>
              <a:rPr lang="en-US" dirty="0"/>
              <a:t>giving and asking for permission (“You may . . . /May I . . . ?”)</a:t>
            </a:r>
            <a:r>
              <a:rPr lang="ja-JP" altLang="en-US" dirty="0"/>
              <a:t> </a:t>
            </a:r>
            <a:endParaRPr lang="en-US" altLang="ja-JP" dirty="0"/>
          </a:p>
          <a:p>
            <a:r>
              <a:rPr lang="ja-JP" altLang="en-US" dirty="0"/>
              <a:t>～</a:t>
            </a:r>
            <a:r>
              <a:rPr lang="ja-JP" altLang="en-US" dirty="0">
                <a:solidFill>
                  <a:srgbClr val="FF0000"/>
                </a:solidFill>
              </a:rPr>
              <a:t>ては</a:t>
            </a:r>
            <a:r>
              <a:rPr lang="ja-JP" altLang="en-US" dirty="0"/>
              <a:t>いけません。</a:t>
            </a:r>
            <a:r>
              <a:rPr lang="en-US" dirty="0"/>
              <a:t>stating that something is forbidden ("You must not . . .")</a:t>
            </a:r>
          </a:p>
          <a:p>
            <a:r>
              <a:rPr lang="ja-JP" altLang="en-US" dirty="0"/>
              <a:t> ～</a:t>
            </a:r>
            <a:r>
              <a:rPr lang="ja-JP" altLang="en-US" dirty="0">
                <a:solidFill>
                  <a:srgbClr val="FF0000"/>
                </a:solidFill>
              </a:rPr>
              <a:t>て</a:t>
            </a:r>
            <a:r>
              <a:rPr lang="ja-JP" altLang="en-US" dirty="0"/>
              <a:t>～ </a:t>
            </a:r>
            <a:r>
              <a:rPr lang="en-US" dirty="0"/>
              <a:t>forming a sentence that describes two events or activities. (“I did this and did that.”)</a:t>
            </a:r>
            <a:r>
              <a:rPr lang="ja-JP" altLang="en-US" dirty="0"/>
              <a:t>　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1 </a:t>
            </a:r>
            <a:r>
              <a:rPr lang="en-US" altLang="ja-JP" dirty="0" err="1"/>
              <a:t>Te</a:t>
            </a:r>
            <a:r>
              <a:rPr lang="en-US" altLang="ja-JP" dirty="0"/>
              <a:t>-form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6776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連（つ）れてくる</a:t>
            </a:r>
            <a:r>
              <a:rPr lang="en-US" altLang="ja-JP" dirty="0"/>
              <a:t> to bring (a </a:t>
            </a:r>
            <a:r>
              <a:rPr lang="en-US" altLang="ja-JP" dirty="0">
                <a:solidFill>
                  <a:srgbClr val="FF0000"/>
                </a:solidFill>
              </a:rPr>
              <a:t>person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友（とも）だちを連れてきてください。</a:t>
            </a:r>
            <a:r>
              <a:rPr lang="en-US" altLang="ja-JP" dirty="0"/>
              <a:t>Please bring your friends.</a:t>
            </a:r>
            <a:endParaRPr lang="en-US" dirty="0"/>
          </a:p>
          <a:p>
            <a:endParaRPr lang="en-US" dirty="0"/>
          </a:p>
          <a:p>
            <a:r>
              <a:rPr lang="ja-JP" altLang="en-US" dirty="0"/>
              <a:t>持（も）ってくる </a:t>
            </a:r>
            <a:r>
              <a:rPr lang="en-US" altLang="ja-JP" dirty="0"/>
              <a:t>to bring (a </a:t>
            </a:r>
            <a:r>
              <a:rPr lang="en-US" altLang="ja-JP" dirty="0">
                <a:solidFill>
                  <a:srgbClr val="FF0000"/>
                </a:solidFill>
              </a:rPr>
              <a:t>thing</a:t>
            </a:r>
            <a:r>
              <a:rPr lang="en-US" altLang="ja-JP" dirty="0"/>
              <a:t>)</a:t>
            </a:r>
          </a:p>
          <a:p>
            <a:r>
              <a:rPr lang="ja-JP" altLang="en-US" dirty="0"/>
              <a:t>本（ほん）を持ってきてください。</a:t>
            </a:r>
            <a:r>
              <a:rPr lang="en-US" altLang="ja-JP" dirty="0"/>
              <a:t>Please bring your book.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bring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AE98F8-96FD-4712-92F6-300BA3387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16"/>
            <a:ext cx="3124200" cy="24335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B4C075-D162-4958-ADCF-7E886606E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750" y="228600"/>
            <a:ext cx="3061425" cy="187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8363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DE5821-1AD1-49A7-A224-8FF81CABB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The action comes close to the speaker.</a:t>
            </a:r>
          </a:p>
          <a:p>
            <a:r>
              <a:rPr kumimoji="1" lang="ja-JP" altLang="en-US" dirty="0"/>
              <a:t>連れてくる</a:t>
            </a:r>
            <a:endParaRPr kumimoji="1" lang="en-US" altLang="ja-JP" dirty="0"/>
          </a:p>
          <a:p>
            <a:r>
              <a:rPr kumimoji="1" lang="ja-JP" altLang="en-US" dirty="0"/>
              <a:t>持ってくる</a:t>
            </a:r>
            <a:endParaRPr kumimoji="1" lang="en-US" altLang="ja-JP" dirty="0"/>
          </a:p>
          <a:p>
            <a:r>
              <a:rPr kumimoji="1" lang="ja-JP" altLang="en-US" dirty="0"/>
              <a:t>帰ってくる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DE822E-5B84-4516-BB85-45AB8088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~</a:t>
            </a:r>
            <a:r>
              <a:rPr lang="ja-JP" altLang="en-US" dirty="0"/>
              <a:t>てくる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457796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2102CE-F242-4101-9EDA-BCA1B9E38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The action goes away from the speaker.</a:t>
            </a:r>
          </a:p>
          <a:p>
            <a:r>
              <a:rPr lang="ja-JP" altLang="ja-JP" dirty="0"/>
              <a:t>連れて</a:t>
            </a:r>
            <a:r>
              <a:rPr lang="ja-JP" altLang="en-US" dirty="0"/>
              <a:t>いく</a:t>
            </a:r>
            <a:endParaRPr lang="en-US" altLang="ja-JP" dirty="0"/>
          </a:p>
          <a:p>
            <a:r>
              <a:rPr kumimoji="1" lang="ja-JP" altLang="en-US" dirty="0"/>
              <a:t>持っていく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B7897D-D6EC-48CD-947D-3D5A0240A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～ていく</a:t>
            </a:r>
          </a:p>
        </p:txBody>
      </p:sp>
    </p:spTree>
    <p:extLst>
      <p:ext uri="{BB962C8B-B14F-4D97-AF65-F5344CB8AC3E}">
        <p14:creationId xmlns:p14="http://schemas.microsoft.com/office/powerpoint/2010/main" val="33945321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へ </a:t>
            </a:r>
            <a:r>
              <a:rPr lang="en-US" dirty="0"/>
              <a:t>	has two pronunciations: </a:t>
            </a:r>
            <a:r>
              <a:rPr lang="en-US" dirty="0">
                <a:solidFill>
                  <a:srgbClr val="FF0000"/>
                </a:solidFill>
              </a:rPr>
              <a:t>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he</a:t>
            </a:r>
          </a:p>
          <a:p>
            <a:r>
              <a:rPr lang="en-US" dirty="0"/>
              <a:t>As particle, indicating directions, read as </a:t>
            </a:r>
            <a:r>
              <a:rPr lang="ja-JP" altLang="en-US" dirty="0"/>
              <a:t>へ</a:t>
            </a: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e</a:t>
            </a:r>
            <a:r>
              <a:rPr lang="en-US" dirty="0"/>
              <a:t>). </a:t>
            </a:r>
            <a:br>
              <a:rPr lang="en-US" dirty="0"/>
            </a:br>
            <a:r>
              <a:rPr lang="en-US" dirty="0"/>
              <a:t>Ex. </a:t>
            </a:r>
            <a:r>
              <a:rPr lang="ja-JP" altLang="en-US" dirty="0"/>
              <a:t>市民病院</a:t>
            </a:r>
            <a:r>
              <a:rPr lang="en-US" dirty="0"/>
              <a:t>(</a:t>
            </a:r>
            <a:r>
              <a:rPr lang="ja-JP" altLang="en-US" dirty="0"/>
              <a:t>しみんびょういん</a:t>
            </a:r>
            <a:r>
              <a:rPr lang="en-US" dirty="0"/>
              <a:t>)</a:t>
            </a:r>
            <a:r>
              <a:rPr lang="ja-JP" altLang="en-US" dirty="0">
                <a:solidFill>
                  <a:srgbClr val="FF0000"/>
                </a:solidFill>
              </a:rPr>
              <a:t>へ</a:t>
            </a:r>
            <a:r>
              <a:rPr lang="ja-JP" altLang="en-US" dirty="0"/>
              <a:t>行</a:t>
            </a:r>
            <a:r>
              <a:rPr lang="en-US" dirty="0"/>
              <a:t>(</a:t>
            </a:r>
            <a:r>
              <a:rPr lang="ja-JP" altLang="en-US" dirty="0"/>
              <a:t>い</a:t>
            </a:r>
            <a:r>
              <a:rPr lang="en-US" dirty="0"/>
              <a:t>)</a:t>
            </a:r>
            <a:r>
              <a:rPr lang="ja-JP" altLang="en-US" dirty="0"/>
              <a:t>きます。</a:t>
            </a:r>
            <a:r>
              <a:rPr lang="en-US" altLang="ja-JP" dirty="0"/>
              <a:t>I go to the city hospital.</a:t>
            </a:r>
          </a:p>
          <a:p>
            <a:endParaRPr lang="en-US" dirty="0"/>
          </a:p>
          <a:p>
            <a:r>
              <a:rPr lang="en-US" dirty="0"/>
              <a:t>In the words, read as </a:t>
            </a:r>
            <a:r>
              <a:rPr lang="ja-JP" altLang="en-US" dirty="0"/>
              <a:t>へ</a:t>
            </a: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he</a:t>
            </a:r>
            <a:r>
              <a:rPr lang="en-US" dirty="0"/>
              <a:t>). </a:t>
            </a:r>
            <a:br>
              <a:rPr lang="en-US" dirty="0"/>
            </a:br>
            <a:r>
              <a:rPr lang="en-US" dirty="0"/>
              <a:t>Ex.</a:t>
            </a:r>
            <a:r>
              <a:rPr lang="ja-JP" altLang="en-US" dirty="0"/>
              <a:t>平和</a:t>
            </a:r>
            <a:r>
              <a:rPr lang="en-US" dirty="0"/>
              <a:t>(</a:t>
            </a:r>
            <a:r>
              <a:rPr lang="ja-JP" altLang="en-US" dirty="0"/>
              <a:t>へいわ</a:t>
            </a:r>
            <a:r>
              <a:rPr lang="en-US" dirty="0"/>
              <a:t>) peace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4110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えっ。</a:t>
            </a:r>
            <a:r>
              <a:rPr lang="en-US" dirty="0"/>
              <a:t>And </a:t>
            </a:r>
            <a:r>
              <a:rPr lang="ja-JP" altLang="en-US" dirty="0"/>
              <a:t>ええ。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0" y="1905000"/>
            <a:ext cx="7467600" cy="373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709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22EB6C5-CFEE-4776-8C31-BAE2908B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D617CC-50BD-4390-9DB3-2B5A066F9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お風呂、お風呂に入る </a:t>
            </a: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F3B99-2E6D-46F7-99B0-35578A29E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569285"/>
            <a:ext cx="4495800" cy="466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862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47BB7BA-4F11-4908-A717-E9D1CB2D6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2F185AD-9E25-4EC4-A29F-D6EAD2E19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シャワー 、シャワーを浴びる </a:t>
            </a: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58C5C6-7854-402C-BC2A-7EE2F3C93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828800"/>
            <a:ext cx="3601115" cy="392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127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CD7320-0872-4784-9490-6F0944E2B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Where to take shower?</a:t>
            </a:r>
            <a:endParaRPr kumimoji="1" lang="ja-JP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C58AF5-4B76-4F7C-B191-E4A84B3B5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295400"/>
            <a:ext cx="7124700" cy="5036615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31AF507-1D88-4EF9-9F49-EBED4D5F0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16502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5F01E0-C55E-499D-802E-3E8181ED1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1" y="1798637"/>
            <a:ext cx="7391400" cy="4221163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Play with a toy</a:t>
            </a:r>
          </a:p>
          <a:p>
            <a:r>
              <a:rPr kumimoji="1" lang="ja-JP" altLang="en-US" dirty="0"/>
              <a:t>おもちゃ</a:t>
            </a:r>
            <a:r>
              <a:rPr kumimoji="1" lang="ja-JP" altLang="en-US" dirty="0">
                <a:highlight>
                  <a:srgbClr val="FFFF00"/>
                </a:highlight>
              </a:rPr>
              <a:t>で</a:t>
            </a:r>
            <a:r>
              <a:rPr kumimoji="1" lang="ja-JP" altLang="en-US" dirty="0"/>
              <a:t>遊ぶ</a:t>
            </a:r>
            <a:endParaRPr kumimoji="1" lang="en-US" altLang="ja-JP" dirty="0"/>
          </a:p>
          <a:p>
            <a:r>
              <a:rPr kumimoji="1" lang="ja-JP" altLang="en-US" dirty="0"/>
              <a:t>おもちゃ</a:t>
            </a:r>
            <a:r>
              <a:rPr kumimoji="1" lang="ja-JP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を</a:t>
            </a:r>
            <a:r>
              <a:rPr kumimoji="1" lang="ja-JP" altLang="en-US" dirty="0"/>
              <a:t>遊ぶ（</a:t>
            </a:r>
            <a:r>
              <a:rPr kumimoji="1" lang="en-US" altLang="ja-JP" dirty="0">
                <a:solidFill>
                  <a:srgbClr val="FF0000"/>
                </a:solidFill>
              </a:rPr>
              <a:t>Inappropriate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Play with my sister</a:t>
            </a:r>
          </a:p>
          <a:p>
            <a:r>
              <a:rPr kumimoji="1" lang="ja-JP" altLang="en-US" dirty="0"/>
              <a:t>妹</a:t>
            </a:r>
            <a:r>
              <a:rPr kumimoji="1" lang="ja-JP" altLang="en-US" dirty="0">
                <a:highlight>
                  <a:srgbClr val="FFFF00"/>
                </a:highlight>
              </a:rPr>
              <a:t>と</a:t>
            </a:r>
            <a:r>
              <a:rPr kumimoji="1" lang="ja-JP" altLang="en-US" dirty="0"/>
              <a:t>遊ぶ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Play the guitar</a:t>
            </a:r>
          </a:p>
          <a:p>
            <a:r>
              <a:rPr kumimoji="1" lang="ja-JP" altLang="en-US" dirty="0"/>
              <a:t>ギターを</a:t>
            </a:r>
            <a:r>
              <a:rPr kumimoji="1" lang="ja-JP" altLang="en-US" dirty="0">
                <a:highlight>
                  <a:srgbClr val="FFFF00"/>
                </a:highlight>
              </a:rPr>
              <a:t>弾く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55B0556-DC70-4BAF-98F3-FF2F98182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遊ぶ </a:t>
            </a:r>
            <a:r>
              <a:rPr lang="en-US" altLang="ja-JP" dirty="0"/>
              <a:t>(play, recreate)</a:t>
            </a:r>
            <a:br>
              <a:rPr lang="en-US" altLang="ja-JP" dirty="0"/>
            </a:br>
            <a:r>
              <a:rPr lang="en-US" altLang="ja-JP" sz="2800" dirty="0"/>
              <a:t>intransitive verb</a:t>
            </a: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07390E-8314-4562-998E-4B0035B26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3483099"/>
            <a:ext cx="3991233" cy="314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661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B2FF942-1467-4048-9F85-FB87A5E30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https://ejje.weblio.jp/content/play</a:t>
            </a:r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E46E8E-A411-4E77-8301-47D96AFF9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Play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14378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ru</a:t>
            </a:r>
            <a:r>
              <a:rPr lang="en-US" dirty="0"/>
              <a:t>-verbs conjugation: </a:t>
            </a:r>
            <a:r>
              <a:rPr lang="en-US" dirty="0">
                <a:solidFill>
                  <a:srgbClr val="FF0000"/>
                </a:solidFill>
              </a:rPr>
              <a:t>delete the </a:t>
            </a:r>
            <a:r>
              <a:rPr lang="ja-JP" altLang="en-US" dirty="0">
                <a:solidFill>
                  <a:srgbClr val="FF0000"/>
                </a:solidFill>
              </a:rPr>
              <a:t>る </a:t>
            </a:r>
            <a:r>
              <a:rPr lang="en-US" altLang="ja-JP" dirty="0"/>
              <a:t>and </a:t>
            </a:r>
            <a:r>
              <a:rPr lang="en-US" altLang="ja-JP" dirty="0">
                <a:solidFill>
                  <a:srgbClr val="FF0000"/>
                </a:solidFill>
              </a:rPr>
              <a:t>add </a:t>
            </a:r>
            <a:r>
              <a:rPr lang="ja-JP" altLang="en-US" dirty="0">
                <a:solidFill>
                  <a:srgbClr val="FF0000"/>
                </a:solidFill>
              </a:rPr>
              <a:t>て</a:t>
            </a:r>
            <a:endParaRPr lang="en-US" altLang="ja-JP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ja-JP" altLang="en-US" dirty="0"/>
              <a:t>食（た）べる　　→　　食（た）べて</a:t>
            </a:r>
            <a:endParaRPr lang="en-US" altLang="ja-JP" dirty="0"/>
          </a:p>
          <a:p>
            <a:r>
              <a:rPr lang="ja-JP" altLang="en-US" dirty="0"/>
              <a:t>起（お）きる　　→　　起（お）きて</a:t>
            </a:r>
            <a:endParaRPr lang="en-US" altLang="ja-JP" dirty="0"/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ja-JP" altLang="en-US" dirty="0"/>
              <a:t>食</a:t>
            </a:r>
            <a:r>
              <a:rPr lang="ja-JP" altLang="en-US" dirty="0">
                <a:solidFill>
                  <a:schemeClr val="tx1"/>
                </a:solidFill>
              </a:rPr>
              <a:t>（た）べ</a:t>
            </a:r>
            <a:r>
              <a:rPr lang="ja-JP" altLang="en-US" dirty="0">
                <a:solidFill>
                  <a:srgbClr val="FF0000"/>
                </a:solidFill>
              </a:rPr>
              <a:t>てください。</a:t>
            </a:r>
            <a:r>
              <a:rPr lang="en-US" altLang="ja-JP" dirty="0">
                <a:solidFill>
                  <a:srgbClr val="FF0000"/>
                </a:solidFill>
              </a:rPr>
              <a:t>Please eat!</a:t>
            </a:r>
          </a:p>
          <a:p>
            <a:r>
              <a:rPr lang="ja-JP" altLang="en-US" dirty="0"/>
              <a:t>起（お）き</a:t>
            </a:r>
            <a:r>
              <a:rPr lang="ja-JP" altLang="en-US" dirty="0">
                <a:solidFill>
                  <a:srgbClr val="FF0000"/>
                </a:solidFill>
              </a:rPr>
              <a:t>てください。</a:t>
            </a:r>
            <a:r>
              <a:rPr lang="en-US" altLang="ja-JP" dirty="0">
                <a:solidFill>
                  <a:srgbClr val="FF0000"/>
                </a:solidFill>
              </a:rPr>
              <a:t>Please get up!</a:t>
            </a:r>
          </a:p>
          <a:p>
            <a:endParaRPr lang="en-US" altLang="ja-JP" dirty="0"/>
          </a:p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en-US" altLang="ja-JP" dirty="0" err="1"/>
              <a:t>Te</a:t>
            </a:r>
            <a:r>
              <a:rPr lang="en-US" altLang="ja-JP" dirty="0"/>
              <a:t>-form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3409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0E6720-6DAD-4A1E-95D7-B462EC0C6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9695" y="2674938"/>
            <a:ext cx="4532547" cy="345122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C21FD8-F35D-4CCA-930C-73F108AF8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借りる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808804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29581D9-8D74-4C68-9380-7A82AFF20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F9C6746-30FF-42D7-94C6-D012F669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返す　</a:t>
            </a:r>
            <a:br>
              <a:rPr lang="en-US" altLang="ja-JP" dirty="0"/>
            </a:br>
            <a:r>
              <a:rPr lang="en-US" altLang="ja-JP" sz="3100" dirty="0"/>
              <a:t>(to return a thing, person </a:t>
            </a:r>
            <a:r>
              <a:rPr lang="ja-JP" altLang="en-US" sz="3100" dirty="0"/>
              <a:t>に</a:t>
            </a:r>
            <a:r>
              <a:rPr lang="en-US" altLang="ja-JP" sz="3100" dirty="0"/>
              <a:t> thing </a:t>
            </a:r>
            <a:r>
              <a:rPr lang="ja-JP" altLang="en-US" sz="3100" dirty="0"/>
              <a:t>を 返す）</a:t>
            </a:r>
            <a:endParaRPr kumimoji="1" lang="ja-JP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14DAE9-1E10-44F1-8739-9A9F13535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133600"/>
            <a:ext cx="4800600" cy="355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125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FE0A3C-4524-4844-B80E-091852474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開ける </a:t>
            </a:r>
            <a:r>
              <a:rPr lang="en-US" altLang="ja-JP" dirty="0"/>
              <a:t>vs. </a:t>
            </a:r>
            <a:r>
              <a:rPr lang="ja-JP" altLang="en-US" dirty="0"/>
              <a:t>閉める </a:t>
            </a:r>
            <a:endParaRPr kumimoji="1" lang="ja-JP" alt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5FD4798-D518-4D70-99DB-B68C34B3813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135963" y="2679700"/>
            <a:ext cx="2903324" cy="3446463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D8D237F-252C-4C68-B56C-E8E11726B0E2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4947547" y="2679700"/>
            <a:ext cx="3217656" cy="344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058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B6843C-2437-42DE-8E92-391010FFE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消す </a:t>
            </a:r>
            <a:r>
              <a:rPr lang="en-US" altLang="ja-JP" dirty="0"/>
              <a:t>vs. </a:t>
            </a:r>
            <a:r>
              <a:rPr lang="ja-JP" altLang="en-US" dirty="0"/>
              <a:t>つける </a:t>
            </a:r>
            <a:endParaRPr kumimoji="1" lang="ja-JP" alt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24F72F2-42B6-4E75-99C3-E5D9918016B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76275" y="2751986"/>
            <a:ext cx="3822700" cy="330189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6EDE35E-44C2-4EED-9FC3-6484C1CA3FD3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/>
          <a:stretch>
            <a:fillRect/>
          </a:stretch>
        </p:blipFill>
        <p:spPr>
          <a:xfrm>
            <a:off x="5090710" y="2679700"/>
            <a:ext cx="2931329" cy="344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8507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438400"/>
            <a:ext cx="4191000" cy="2133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Thank you!</a:t>
            </a:r>
          </a:p>
          <a:p>
            <a:pPr marL="0" indent="0">
              <a:buNone/>
            </a:pPr>
            <a:r>
              <a:rPr lang="ja-JP" altLang="en-US" dirty="0"/>
              <a:t>ありがとうございます。</a:t>
            </a:r>
            <a:endParaRPr lang="en-US" altLang="ja-JP" dirty="0"/>
          </a:p>
          <a:p>
            <a:pPr marL="0" indent="0">
              <a:buNone/>
            </a:pPr>
            <a:r>
              <a:rPr lang="en-US" dirty="0" err="1"/>
              <a:t>Arigatou</a:t>
            </a:r>
            <a:r>
              <a:rPr lang="en-US" dirty="0"/>
              <a:t> </a:t>
            </a:r>
            <a:r>
              <a:rPr lang="en-US" dirty="0" err="1"/>
              <a:t>gozaimasu</a:t>
            </a:r>
            <a:r>
              <a:rPr lang="en-US" dirty="0"/>
              <a:t>.</a:t>
            </a:r>
          </a:p>
        </p:txBody>
      </p:sp>
      <p:pic>
        <p:nvPicPr>
          <p:cNvPr id="4102" name="Picture 6" descr="C:\Users\Jiajun\AppData\Local\Microsoft\Windows\INetCache\IE\EF28HMYY\chinese_blossom_painting_by_beamcannon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766060"/>
            <a:ext cx="4681728" cy="3406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426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600" y="1981200"/>
            <a:ext cx="2819399" cy="4373563"/>
          </a:xfrm>
        </p:spPr>
        <p:txBody>
          <a:bodyPr/>
          <a:lstStyle/>
          <a:p>
            <a:r>
              <a:rPr lang="en-US" dirty="0"/>
              <a:t>u-verbs conjugation: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en-US" altLang="ja-JP" dirty="0" err="1"/>
              <a:t>Te</a:t>
            </a:r>
            <a:r>
              <a:rPr lang="en-US" altLang="ja-JP" dirty="0"/>
              <a:t>-form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828800"/>
            <a:ext cx="5643562" cy="4575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7362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752600"/>
            <a:ext cx="7408333" cy="4373563"/>
          </a:xfrm>
        </p:spPr>
        <p:txBody>
          <a:bodyPr/>
          <a:lstStyle/>
          <a:p>
            <a:r>
              <a:rPr lang="en-US" dirty="0"/>
              <a:t>u-verbs conjugation: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1 </a:t>
            </a:r>
            <a:r>
              <a:rPr lang="en-US" altLang="ja-JP" dirty="0" err="1"/>
              <a:t>Te</a:t>
            </a:r>
            <a:r>
              <a:rPr lang="en-US" altLang="ja-JP" dirty="0"/>
              <a:t>-form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068" y="1604963"/>
            <a:ext cx="7670932" cy="4719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9589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sz="2800" dirty="0"/>
              <a:t>Irregular verbs</a:t>
            </a:r>
          </a:p>
          <a:p>
            <a:r>
              <a:rPr lang="ja-JP" altLang="en-US" sz="2800" dirty="0"/>
              <a:t>　　する　　　→　　して</a:t>
            </a:r>
          </a:p>
          <a:p>
            <a:r>
              <a:rPr lang="ja-JP" altLang="en-US" sz="2800" dirty="0"/>
              <a:t>　　来（</a:t>
            </a:r>
            <a:r>
              <a:rPr lang="ja-JP" altLang="en-US" sz="2800" dirty="0">
                <a:solidFill>
                  <a:srgbClr val="FF0000"/>
                </a:solidFill>
              </a:rPr>
              <a:t>く</a:t>
            </a:r>
            <a:r>
              <a:rPr lang="ja-JP" altLang="en-US" sz="2800" dirty="0"/>
              <a:t>）る　　　→　　来（</a:t>
            </a:r>
            <a:r>
              <a:rPr lang="ja-JP" altLang="en-US" sz="2800" dirty="0">
                <a:solidFill>
                  <a:srgbClr val="FF0000"/>
                </a:solidFill>
              </a:rPr>
              <a:t>き</a:t>
            </a:r>
            <a:r>
              <a:rPr lang="ja-JP" altLang="en-US" sz="2800" dirty="0"/>
              <a:t>）て</a:t>
            </a:r>
          </a:p>
          <a:p>
            <a:pPr marL="0" indent="0">
              <a:buNone/>
            </a:pPr>
            <a:r>
              <a:rPr lang="ja-JP" altLang="en-US" dirty="0"/>
              <a:t>　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1 </a:t>
            </a:r>
            <a:r>
              <a:rPr lang="en-US" altLang="ja-JP" dirty="0" err="1"/>
              <a:t>Te</a:t>
            </a:r>
            <a:r>
              <a:rPr lang="en-US" altLang="ja-JP" dirty="0"/>
              <a:t>-form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705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905000"/>
            <a:ext cx="7408333" cy="4221163"/>
          </a:xfrm>
        </p:spPr>
        <p:txBody>
          <a:bodyPr>
            <a:normAutofit/>
          </a:bodyPr>
          <a:lstStyle/>
          <a:p>
            <a:r>
              <a:rPr lang="ja-JP" altLang="en-US" b="1" dirty="0">
                <a:hlinkClick r:id="rId2"/>
              </a:rPr>
              <a:t>て形のうた</a:t>
            </a:r>
            <a:endParaRPr lang="ja-JP" altLang="en-US" b="1" dirty="0"/>
          </a:p>
          <a:p>
            <a:endParaRPr kumimoji="1" lang="en-US" altLang="ja-JP" dirty="0"/>
          </a:p>
          <a:p>
            <a:r>
              <a:rPr lang="en-US" altLang="ja-JP" b="1" dirty="0">
                <a:hlinkClick r:id="rId3"/>
              </a:rPr>
              <a:t>Te form song</a:t>
            </a:r>
            <a:endParaRPr lang="en-US" altLang="ja-JP" b="1" dirty="0"/>
          </a:p>
          <a:p>
            <a:endParaRPr lang="en-US" altLang="ja-JP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1 </a:t>
            </a:r>
            <a:r>
              <a:rPr lang="en-US" altLang="ja-JP" dirty="0" err="1"/>
              <a:t>Te</a:t>
            </a:r>
            <a:r>
              <a:rPr lang="en-US" altLang="ja-JP" dirty="0"/>
              <a:t>-form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645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B64B5DF-9D56-46A9-96CC-04C96F814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Or you can make your own Te-form song.</a:t>
            </a:r>
          </a:p>
          <a:p>
            <a:r>
              <a:rPr lang="ja-JP" altLang="en-US" dirty="0"/>
              <a:t>うつる</a:t>
            </a:r>
            <a:r>
              <a:rPr lang="ja-JP" altLang="en-US" dirty="0">
                <a:solidFill>
                  <a:srgbClr val="FF0000"/>
                </a:solidFill>
              </a:rPr>
              <a:t>って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 dirty="0"/>
              <a:t>むぶぬ</a:t>
            </a:r>
            <a:r>
              <a:rPr lang="ja-JP" altLang="en-US" dirty="0">
                <a:solidFill>
                  <a:srgbClr val="FF0000"/>
                </a:solidFill>
              </a:rPr>
              <a:t>んで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 dirty="0"/>
              <a:t>く</a:t>
            </a:r>
            <a:r>
              <a:rPr lang="ja-JP" altLang="en-US" dirty="0">
                <a:solidFill>
                  <a:srgbClr val="FF0000"/>
                </a:solidFill>
              </a:rPr>
              <a:t>いて</a:t>
            </a:r>
            <a:r>
              <a:rPr lang="ja-JP" altLang="en-US" dirty="0"/>
              <a:t>、ぐ</a:t>
            </a:r>
            <a:r>
              <a:rPr lang="ja-JP" altLang="en-US" dirty="0">
                <a:solidFill>
                  <a:srgbClr val="FF0000"/>
                </a:solidFill>
              </a:rPr>
              <a:t>いで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 dirty="0"/>
              <a:t>い</a:t>
            </a:r>
            <a:r>
              <a:rPr lang="ja-JP" altLang="en-US" dirty="0">
                <a:solidFill>
                  <a:schemeClr val="tx1"/>
                </a:solidFill>
              </a:rPr>
              <a:t>く</a:t>
            </a:r>
            <a:r>
              <a:rPr lang="ja-JP" altLang="en-US" dirty="0"/>
              <a:t>、い</a:t>
            </a:r>
            <a:r>
              <a:rPr lang="ja-JP" altLang="en-US" dirty="0">
                <a:solidFill>
                  <a:srgbClr val="FF0000"/>
                </a:solidFill>
              </a:rPr>
              <a:t>って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 dirty="0"/>
              <a:t>はなす、はな</a:t>
            </a:r>
            <a:r>
              <a:rPr lang="ja-JP" altLang="en-US" dirty="0">
                <a:solidFill>
                  <a:srgbClr val="FF0000"/>
                </a:solidFill>
              </a:rPr>
              <a:t>して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078B42-F962-4E3E-8108-57E3CD635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1 </a:t>
            </a:r>
            <a:r>
              <a:rPr lang="en-US" altLang="ja-JP" dirty="0" err="1"/>
              <a:t>Te</a:t>
            </a:r>
            <a:r>
              <a:rPr lang="en-US" altLang="ja-JP" dirty="0"/>
              <a:t>-form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049903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TM10001104[[fn=Feathered]]</Template>
  <TotalTime>3202</TotalTime>
  <Words>1758</Words>
  <Application>Microsoft Office PowerPoint</Application>
  <PresentationFormat>On-screen Show (4:3)</PresentationFormat>
  <Paragraphs>192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7" baseType="lpstr">
      <vt:lpstr>Candara</vt:lpstr>
      <vt:lpstr>Symbol</vt:lpstr>
      <vt:lpstr>Waveform</vt:lpstr>
      <vt:lpstr>第6課 ロバートさんの一日 Lesson 6 A Day in Robert's Life Grammar </vt:lpstr>
      <vt:lpstr>objectives</vt:lpstr>
      <vt:lpstr>1 Te-form</vt:lpstr>
      <vt:lpstr>1 Te-form</vt:lpstr>
      <vt:lpstr>1 Te-form</vt:lpstr>
      <vt:lpstr>1 Te-form</vt:lpstr>
      <vt:lpstr>1 Te-form</vt:lpstr>
      <vt:lpstr>1 Te-form</vt:lpstr>
      <vt:lpstr>1 Te-form</vt:lpstr>
      <vt:lpstr>2 ～てください</vt:lpstr>
      <vt:lpstr>2 ～てください</vt:lpstr>
      <vt:lpstr>3  ～てもいいです </vt:lpstr>
      <vt:lpstr>3  ～てもいいです </vt:lpstr>
      <vt:lpstr>3  ～てもいいです </vt:lpstr>
      <vt:lpstr>4 ～ては(wa)いけません</vt:lpstr>
      <vt:lpstr>５ Describing two activities</vt:lpstr>
      <vt:lpstr>５ Describing two activities</vt:lpstr>
      <vt:lpstr>５ Describing two activities</vt:lpstr>
      <vt:lpstr>6 ～から</vt:lpstr>
      <vt:lpstr>6 ～から</vt:lpstr>
      <vt:lpstr>７～ましょうか</vt:lpstr>
      <vt:lpstr>７～ましょうか</vt:lpstr>
      <vt:lpstr>表現ノート　７ Expression Notes 7 遅く/遅い</vt:lpstr>
      <vt:lpstr>表現ノート　７ Expression Notes 7 どうも</vt:lpstr>
      <vt:lpstr>表現ノート　７ Expression Notes 7 お</vt:lpstr>
      <vt:lpstr> (お〜) and (ご〜) </vt:lpstr>
      <vt:lpstr> (お〜) and (ご〜) </vt:lpstr>
      <vt:lpstr> (お〜) and (ご〜) </vt:lpstr>
      <vt:lpstr>I am fine.</vt:lpstr>
      <vt:lpstr>To bring …</vt:lpstr>
      <vt:lpstr>~てくる</vt:lpstr>
      <vt:lpstr>～ていく</vt:lpstr>
      <vt:lpstr>へ</vt:lpstr>
      <vt:lpstr>えっ。And ええ。</vt:lpstr>
      <vt:lpstr>お風呂、お風呂に入る </vt:lpstr>
      <vt:lpstr>シャワー 、シャワーを浴びる </vt:lpstr>
      <vt:lpstr>Where to take shower?</vt:lpstr>
      <vt:lpstr>遊ぶ (play, recreate) intransitive verb</vt:lpstr>
      <vt:lpstr>Play</vt:lpstr>
      <vt:lpstr>借りる</vt:lpstr>
      <vt:lpstr>返す　 (to return a thing, person に thing を 返す）</vt:lpstr>
      <vt:lpstr>開ける vs. 閉める </vt:lpstr>
      <vt:lpstr>消す vs. つける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第２課　かいもの Lesson 2 Shopping Grammar </dc:title>
  <dc:creator>Jiajun</dc:creator>
  <cp:lastModifiedBy>JiaJun Bracewell</cp:lastModifiedBy>
  <cp:revision>132</cp:revision>
  <dcterms:created xsi:type="dcterms:W3CDTF">2006-08-16T00:00:00Z</dcterms:created>
  <dcterms:modified xsi:type="dcterms:W3CDTF">2020-02-05T04:36:58Z</dcterms:modified>
</cp:coreProperties>
</file>